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80" r:id="rId12"/>
    <p:sldId id="265" r:id="rId13"/>
    <p:sldId id="281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3" r:id="rId23"/>
    <p:sldId id="274" r:id="rId24"/>
    <p:sldId id="275" r:id="rId25"/>
    <p:sldId id="276" r:id="rId26"/>
    <p:sldId id="282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D2ED7-0145-4D91-B737-07ACEB1BF2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02556C-3617-40E1-8845-D81EFF2569A2}">
      <dgm:prSet/>
      <dgm:spPr/>
      <dgm:t>
        <a:bodyPr/>
        <a:lstStyle/>
        <a:p>
          <a:r>
            <a:rPr lang="en-US"/>
            <a:t>Real-world networks are large-scale and dynamic</a:t>
          </a:r>
        </a:p>
      </dgm:t>
    </dgm:pt>
    <dgm:pt modelId="{6EB11AD5-19EB-438F-BE91-F8E20BE316D7}" type="parTrans" cxnId="{DFB1A5EA-074F-47C2-A6A1-F5E792850D27}">
      <dgm:prSet/>
      <dgm:spPr/>
      <dgm:t>
        <a:bodyPr/>
        <a:lstStyle/>
        <a:p>
          <a:endParaRPr lang="en-US"/>
        </a:p>
      </dgm:t>
    </dgm:pt>
    <dgm:pt modelId="{EB861EC6-DB2D-4CC1-BB2F-9807096640D8}" type="sibTrans" cxnId="{DFB1A5EA-074F-47C2-A6A1-F5E792850D27}">
      <dgm:prSet/>
      <dgm:spPr/>
      <dgm:t>
        <a:bodyPr/>
        <a:lstStyle/>
        <a:p>
          <a:endParaRPr lang="en-US"/>
        </a:p>
      </dgm:t>
    </dgm:pt>
    <dgm:pt modelId="{A4E60347-F233-46E6-BF33-D2A2526A3EE6}">
      <dgm:prSet/>
      <dgm:spPr/>
      <dgm:t>
        <a:bodyPr/>
        <a:lstStyle/>
        <a:p>
          <a:r>
            <a:rPr lang="en-US"/>
            <a:t>Most SSSP algorithms operate on static graphs</a:t>
          </a:r>
        </a:p>
      </dgm:t>
    </dgm:pt>
    <dgm:pt modelId="{C28B523D-72CC-4F56-BA58-B2ED56935C50}" type="parTrans" cxnId="{A58E9F76-2232-472C-A542-E7A81507721B}">
      <dgm:prSet/>
      <dgm:spPr/>
      <dgm:t>
        <a:bodyPr/>
        <a:lstStyle/>
        <a:p>
          <a:endParaRPr lang="en-US"/>
        </a:p>
      </dgm:t>
    </dgm:pt>
    <dgm:pt modelId="{CC7FD634-7B71-4F8B-AA36-EF71C0198660}" type="sibTrans" cxnId="{A58E9F76-2232-472C-A542-E7A81507721B}">
      <dgm:prSet/>
      <dgm:spPr/>
      <dgm:t>
        <a:bodyPr/>
        <a:lstStyle/>
        <a:p>
          <a:endParaRPr lang="en-US"/>
        </a:p>
      </dgm:t>
    </dgm:pt>
    <dgm:pt modelId="{CCBD8CE6-A19B-4BFB-BA1E-AC592BD6731A}">
      <dgm:prSet/>
      <dgm:spPr/>
      <dgm:t>
        <a:bodyPr/>
        <a:lstStyle/>
        <a:p>
          <a:r>
            <a:rPr lang="en-US"/>
            <a:t>Recomputing SSSP after every change is inefficient</a:t>
          </a:r>
        </a:p>
      </dgm:t>
    </dgm:pt>
    <dgm:pt modelId="{396B3C75-80EB-4816-A2BC-519714FF4951}" type="parTrans" cxnId="{84A65EE6-9FA9-416E-9D24-9570C2CE915D}">
      <dgm:prSet/>
      <dgm:spPr/>
      <dgm:t>
        <a:bodyPr/>
        <a:lstStyle/>
        <a:p>
          <a:endParaRPr lang="en-US"/>
        </a:p>
      </dgm:t>
    </dgm:pt>
    <dgm:pt modelId="{FD38F0AD-28F0-4082-AE40-7A29B731431F}" type="sibTrans" cxnId="{84A65EE6-9FA9-416E-9D24-9570C2CE915D}">
      <dgm:prSet/>
      <dgm:spPr/>
      <dgm:t>
        <a:bodyPr/>
        <a:lstStyle/>
        <a:p>
          <a:endParaRPr lang="en-US"/>
        </a:p>
      </dgm:t>
    </dgm:pt>
    <dgm:pt modelId="{1DDFB898-1861-470D-848D-DB9B33221F29}">
      <dgm:prSet/>
      <dgm:spPr/>
      <dgm:t>
        <a:bodyPr/>
        <a:lstStyle/>
        <a:p>
          <a:r>
            <a:rPr lang="en-US"/>
            <a:t>Gap between dynamic network modeling and static algorithms</a:t>
          </a:r>
        </a:p>
      </dgm:t>
    </dgm:pt>
    <dgm:pt modelId="{06A82A90-2134-4ED7-A1AE-D55F58091C18}" type="parTrans" cxnId="{25355434-20F5-4003-8665-53D50E17654D}">
      <dgm:prSet/>
      <dgm:spPr/>
      <dgm:t>
        <a:bodyPr/>
        <a:lstStyle/>
        <a:p>
          <a:endParaRPr lang="en-US"/>
        </a:p>
      </dgm:t>
    </dgm:pt>
    <dgm:pt modelId="{79C899CD-2C5D-40D4-9B1F-C4D4EA23BF1B}" type="sibTrans" cxnId="{25355434-20F5-4003-8665-53D50E17654D}">
      <dgm:prSet/>
      <dgm:spPr/>
      <dgm:t>
        <a:bodyPr/>
        <a:lstStyle/>
        <a:p>
          <a:endParaRPr lang="en-US"/>
        </a:p>
      </dgm:t>
    </dgm:pt>
    <dgm:pt modelId="{96C826B6-E900-4248-BC95-4C60D4C24250}">
      <dgm:prSet/>
      <dgm:spPr/>
      <dgm:t>
        <a:bodyPr/>
        <a:lstStyle/>
        <a:p>
          <a:r>
            <a:rPr lang="en-US"/>
            <a:t>Need for scalable parallel algorithms for dynamic updates</a:t>
          </a:r>
        </a:p>
      </dgm:t>
    </dgm:pt>
    <dgm:pt modelId="{026FB5A6-DCBF-4BCD-AB90-74C7C15CBC9C}" type="parTrans" cxnId="{372342EC-C502-4BD7-A7B8-01C5D1DC75C6}">
      <dgm:prSet/>
      <dgm:spPr/>
      <dgm:t>
        <a:bodyPr/>
        <a:lstStyle/>
        <a:p>
          <a:endParaRPr lang="en-US"/>
        </a:p>
      </dgm:t>
    </dgm:pt>
    <dgm:pt modelId="{E3382390-2131-45FE-9DA7-0BCE30D50F3F}" type="sibTrans" cxnId="{372342EC-C502-4BD7-A7B8-01C5D1DC75C6}">
      <dgm:prSet/>
      <dgm:spPr/>
      <dgm:t>
        <a:bodyPr/>
        <a:lstStyle/>
        <a:p>
          <a:endParaRPr lang="en-US"/>
        </a:p>
      </dgm:t>
    </dgm:pt>
    <dgm:pt modelId="{E3013BE6-F18F-4417-9784-BCB7C8F8A304}" type="pres">
      <dgm:prSet presAssocID="{7ADD2ED7-0145-4D91-B737-07ACEB1BF2D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85A5FE-6FA7-4A32-B79A-CBAC6FE6CF34}" type="pres">
      <dgm:prSet presAssocID="{2602556C-3617-40E1-8845-D81EFF2569A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266DE-E5D9-49EA-B7EF-40A7E9EF510E}" type="pres">
      <dgm:prSet presAssocID="{EB861EC6-DB2D-4CC1-BB2F-9807096640D8}" presName="spacer" presStyleCnt="0"/>
      <dgm:spPr/>
    </dgm:pt>
    <dgm:pt modelId="{214906E5-F01D-4054-B999-F5C6FB682D26}" type="pres">
      <dgm:prSet presAssocID="{A4E60347-F233-46E6-BF33-D2A2526A3EE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A313D-8E2A-42D5-B0BD-182A18A81857}" type="pres">
      <dgm:prSet presAssocID="{CC7FD634-7B71-4F8B-AA36-EF71C0198660}" presName="spacer" presStyleCnt="0"/>
      <dgm:spPr/>
    </dgm:pt>
    <dgm:pt modelId="{C25BCA15-2149-435F-8860-C6699D441D3C}" type="pres">
      <dgm:prSet presAssocID="{CCBD8CE6-A19B-4BFB-BA1E-AC592BD6731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1CCCF-183A-4C84-8312-77872A89FD8C}" type="pres">
      <dgm:prSet presAssocID="{FD38F0AD-28F0-4082-AE40-7A29B731431F}" presName="spacer" presStyleCnt="0"/>
      <dgm:spPr/>
    </dgm:pt>
    <dgm:pt modelId="{037985BB-12D5-4FCF-B013-CF2F4796F37A}" type="pres">
      <dgm:prSet presAssocID="{1DDFB898-1861-470D-848D-DB9B33221F29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664A9-560D-4411-8AEC-047DB1680198}" type="pres">
      <dgm:prSet presAssocID="{79C899CD-2C5D-40D4-9B1F-C4D4EA23BF1B}" presName="spacer" presStyleCnt="0"/>
      <dgm:spPr/>
    </dgm:pt>
    <dgm:pt modelId="{BF40AB83-4694-4046-AEF0-71F91CE8795B}" type="pres">
      <dgm:prSet presAssocID="{96C826B6-E900-4248-BC95-4C60D4C2425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B0A059-4BCF-42B8-9903-930417343A8C}" type="presOf" srcId="{2602556C-3617-40E1-8845-D81EFF2569A2}" destId="{6885A5FE-6FA7-4A32-B79A-CBAC6FE6CF34}" srcOrd="0" destOrd="0" presId="urn:microsoft.com/office/officeart/2005/8/layout/vList2"/>
    <dgm:cxn modelId="{E71D466E-5670-4B42-932E-7C70158C7621}" type="presOf" srcId="{7ADD2ED7-0145-4D91-B737-07ACEB1BF2D4}" destId="{E3013BE6-F18F-4417-9784-BCB7C8F8A304}" srcOrd="0" destOrd="0" presId="urn:microsoft.com/office/officeart/2005/8/layout/vList2"/>
    <dgm:cxn modelId="{372342EC-C502-4BD7-A7B8-01C5D1DC75C6}" srcId="{7ADD2ED7-0145-4D91-B737-07ACEB1BF2D4}" destId="{96C826B6-E900-4248-BC95-4C60D4C24250}" srcOrd="4" destOrd="0" parTransId="{026FB5A6-DCBF-4BCD-AB90-74C7C15CBC9C}" sibTransId="{E3382390-2131-45FE-9DA7-0BCE30D50F3F}"/>
    <dgm:cxn modelId="{52C7CAEB-3E3F-4115-AA43-2808AA249672}" type="presOf" srcId="{1DDFB898-1861-470D-848D-DB9B33221F29}" destId="{037985BB-12D5-4FCF-B013-CF2F4796F37A}" srcOrd="0" destOrd="0" presId="urn:microsoft.com/office/officeart/2005/8/layout/vList2"/>
    <dgm:cxn modelId="{6D25B109-9385-4578-A537-B0E1D8BD5D61}" type="presOf" srcId="{96C826B6-E900-4248-BC95-4C60D4C24250}" destId="{BF40AB83-4694-4046-AEF0-71F91CE8795B}" srcOrd="0" destOrd="0" presId="urn:microsoft.com/office/officeart/2005/8/layout/vList2"/>
    <dgm:cxn modelId="{84A65EE6-9FA9-416E-9D24-9570C2CE915D}" srcId="{7ADD2ED7-0145-4D91-B737-07ACEB1BF2D4}" destId="{CCBD8CE6-A19B-4BFB-BA1E-AC592BD6731A}" srcOrd="2" destOrd="0" parTransId="{396B3C75-80EB-4816-A2BC-519714FF4951}" sibTransId="{FD38F0AD-28F0-4082-AE40-7A29B731431F}"/>
    <dgm:cxn modelId="{DFB1A5EA-074F-47C2-A6A1-F5E792850D27}" srcId="{7ADD2ED7-0145-4D91-B737-07ACEB1BF2D4}" destId="{2602556C-3617-40E1-8845-D81EFF2569A2}" srcOrd="0" destOrd="0" parTransId="{6EB11AD5-19EB-438F-BE91-F8E20BE316D7}" sibTransId="{EB861EC6-DB2D-4CC1-BB2F-9807096640D8}"/>
    <dgm:cxn modelId="{6245084E-447D-467C-966C-9C5FC1E522B6}" type="presOf" srcId="{CCBD8CE6-A19B-4BFB-BA1E-AC592BD6731A}" destId="{C25BCA15-2149-435F-8860-C6699D441D3C}" srcOrd="0" destOrd="0" presId="urn:microsoft.com/office/officeart/2005/8/layout/vList2"/>
    <dgm:cxn modelId="{8D293792-9752-4BDF-ACAD-C9E2E308D8B9}" type="presOf" srcId="{A4E60347-F233-46E6-BF33-D2A2526A3EE6}" destId="{214906E5-F01D-4054-B999-F5C6FB682D26}" srcOrd="0" destOrd="0" presId="urn:microsoft.com/office/officeart/2005/8/layout/vList2"/>
    <dgm:cxn modelId="{A58E9F76-2232-472C-A542-E7A81507721B}" srcId="{7ADD2ED7-0145-4D91-B737-07ACEB1BF2D4}" destId="{A4E60347-F233-46E6-BF33-D2A2526A3EE6}" srcOrd="1" destOrd="0" parTransId="{C28B523D-72CC-4F56-BA58-B2ED56935C50}" sibTransId="{CC7FD634-7B71-4F8B-AA36-EF71C0198660}"/>
    <dgm:cxn modelId="{25355434-20F5-4003-8665-53D50E17654D}" srcId="{7ADD2ED7-0145-4D91-B737-07ACEB1BF2D4}" destId="{1DDFB898-1861-470D-848D-DB9B33221F29}" srcOrd="3" destOrd="0" parTransId="{06A82A90-2134-4ED7-A1AE-D55F58091C18}" sibTransId="{79C899CD-2C5D-40D4-9B1F-C4D4EA23BF1B}"/>
    <dgm:cxn modelId="{929CB1EF-2EB2-480F-AC12-A16D5D9D095A}" type="presParOf" srcId="{E3013BE6-F18F-4417-9784-BCB7C8F8A304}" destId="{6885A5FE-6FA7-4A32-B79A-CBAC6FE6CF34}" srcOrd="0" destOrd="0" presId="urn:microsoft.com/office/officeart/2005/8/layout/vList2"/>
    <dgm:cxn modelId="{68916D68-5CC9-4980-96DC-A1ABD94128D2}" type="presParOf" srcId="{E3013BE6-F18F-4417-9784-BCB7C8F8A304}" destId="{FFE266DE-E5D9-49EA-B7EF-40A7E9EF510E}" srcOrd="1" destOrd="0" presId="urn:microsoft.com/office/officeart/2005/8/layout/vList2"/>
    <dgm:cxn modelId="{078DB06A-1C64-431F-9AA1-E1ECB92AEF6A}" type="presParOf" srcId="{E3013BE6-F18F-4417-9784-BCB7C8F8A304}" destId="{214906E5-F01D-4054-B999-F5C6FB682D26}" srcOrd="2" destOrd="0" presId="urn:microsoft.com/office/officeart/2005/8/layout/vList2"/>
    <dgm:cxn modelId="{318C5E59-A2BC-4F33-96CE-4828116BC70C}" type="presParOf" srcId="{E3013BE6-F18F-4417-9784-BCB7C8F8A304}" destId="{109A313D-8E2A-42D5-B0BD-182A18A81857}" srcOrd="3" destOrd="0" presId="urn:microsoft.com/office/officeart/2005/8/layout/vList2"/>
    <dgm:cxn modelId="{14F7198F-0D06-4B62-B4D8-61813292CCA5}" type="presParOf" srcId="{E3013BE6-F18F-4417-9784-BCB7C8F8A304}" destId="{C25BCA15-2149-435F-8860-C6699D441D3C}" srcOrd="4" destOrd="0" presId="urn:microsoft.com/office/officeart/2005/8/layout/vList2"/>
    <dgm:cxn modelId="{8F4E6BD2-B58C-4AD6-94D8-FFA1402EAE4B}" type="presParOf" srcId="{E3013BE6-F18F-4417-9784-BCB7C8F8A304}" destId="{8451CCCF-183A-4C84-8312-77872A89FD8C}" srcOrd="5" destOrd="0" presId="urn:microsoft.com/office/officeart/2005/8/layout/vList2"/>
    <dgm:cxn modelId="{72C5AFD4-050D-4AF8-BD24-6C4F36E8743C}" type="presParOf" srcId="{E3013BE6-F18F-4417-9784-BCB7C8F8A304}" destId="{037985BB-12D5-4FCF-B013-CF2F4796F37A}" srcOrd="6" destOrd="0" presId="urn:microsoft.com/office/officeart/2005/8/layout/vList2"/>
    <dgm:cxn modelId="{3AAA3409-FCFF-4A19-83ED-3979B4A29B4F}" type="presParOf" srcId="{E3013BE6-F18F-4417-9784-BCB7C8F8A304}" destId="{FA7664A9-560D-4411-8AEC-047DB1680198}" srcOrd="7" destOrd="0" presId="urn:microsoft.com/office/officeart/2005/8/layout/vList2"/>
    <dgm:cxn modelId="{BFE91C02-5CC1-4BE5-8643-F21499316293}" type="presParOf" srcId="{E3013BE6-F18F-4417-9784-BCB7C8F8A304}" destId="{BF40AB83-4694-4046-AEF0-71F91CE8795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3A208D-FD9E-4AE4-AA51-349CE2DF641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908DCA-AB62-465F-AB6A-57E5C1E961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Single Source Shortest Path (SSSP): Classic graph problem</a:t>
          </a:r>
        </a:p>
      </dgm:t>
    </dgm:pt>
    <dgm:pt modelId="{AF2F2E47-87A5-492E-9CD6-D002F91FD440}" type="parTrans" cxnId="{D634EA21-ECA1-4DE3-AC88-0ACAB370FB30}">
      <dgm:prSet/>
      <dgm:spPr/>
      <dgm:t>
        <a:bodyPr/>
        <a:lstStyle/>
        <a:p>
          <a:endParaRPr lang="en-US"/>
        </a:p>
      </dgm:t>
    </dgm:pt>
    <dgm:pt modelId="{125D4347-781D-421C-8ABD-DBD76319BAD4}" type="sibTrans" cxnId="{D634EA21-ECA1-4DE3-AC88-0ACAB370FB30}">
      <dgm:prSet/>
      <dgm:spPr/>
      <dgm:t>
        <a:bodyPr/>
        <a:lstStyle/>
        <a:p>
          <a:endParaRPr lang="en-US"/>
        </a:p>
      </dgm:t>
    </dgm:pt>
    <dgm:pt modelId="{6883F0FE-BC37-45A8-A5A2-2A9F29DC3D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Applications: Transportation, communication, social networks</a:t>
          </a:r>
        </a:p>
      </dgm:t>
    </dgm:pt>
    <dgm:pt modelId="{608DFB50-9CEB-495B-A2EA-FC7A71FB9470}" type="parTrans" cxnId="{73FA7D41-454F-49A0-9222-1FEA7FD6E066}">
      <dgm:prSet/>
      <dgm:spPr/>
      <dgm:t>
        <a:bodyPr/>
        <a:lstStyle/>
        <a:p>
          <a:endParaRPr lang="en-US"/>
        </a:p>
      </dgm:t>
    </dgm:pt>
    <dgm:pt modelId="{0B381F2F-48B9-4248-87C3-187D5D56AE1A}" type="sibTrans" cxnId="{73FA7D41-454F-49A0-9222-1FEA7FD6E066}">
      <dgm:prSet/>
      <dgm:spPr/>
      <dgm:t>
        <a:bodyPr/>
        <a:lstStyle/>
        <a:p>
          <a:endParaRPr lang="en-US"/>
        </a:p>
      </dgm:t>
    </dgm:pt>
    <dgm:pt modelId="{C36EDBE5-9E0F-4D36-B3F1-86902F0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Dynamic networks: Structure changes over time</a:t>
          </a:r>
        </a:p>
      </dgm:t>
    </dgm:pt>
    <dgm:pt modelId="{8B9CF316-4319-4DB2-8C53-D3CCFD52D25F}" type="parTrans" cxnId="{3547B4A3-F5F0-4769-92EE-9F4366C87570}">
      <dgm:prSet/>
      <dgm:spPr/>
      <dgm:t>
        <a:bodyPr/>
        <a:lstStyle/>
        <a:p>
          <a:endParaRPr lang="en-US"/>
        </a:p>
      </dgm:t>
    </dgm:pt>
    <dgm:pt modelId="{BD409B19-F985-467B-9DB4-48463B565A95}" type="sibTrans" cxnId="{3547B4A3-F5F0-4769-92EE-9F4366C87570}">
      <dgm:prSet/>
      <dgm:spPr/>
      <dgm:t>
        <a:bodyPr/>
        <a:lstStyle/>
        <a:p>
          <a:endParaRPr lang="en-US"/>
        </a:p>
      </dgm:t>
    </dgm:pt>
    <dgm:pt modelId="{305C0934-F6F4-4396-9FA9-E96D0A3C0B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Edge/vertex additions, deletions, weight changes</a:t>
          </a:r>
        </a:p>
      </dgm:t>
    </dgm:pt>
    <dgm:pt modelId="{C1CD1311-3E56-47DF-BB5A-E7D0167E1819}" type="parTrans" cxnId="{67BC4762-4905-4E7A-9BEA-2B56743BDC3D}">
      <dgm:prSet/>
      <dgm:spPr/>
      <dgm:t>
        <a:bodyPr/>
        <a:lstStyle/>
        <a:p>
          <a:endParaRPr lang="en-US"/>
        </a:p>
      </dgm:t>
    </dgm:pt>
    <dgm:pt modelId="{ED2AF62B-1031-4B67-A5A1-B8A146B93A91}" type="sibTrans" cxnId="{67BC4762-4905-4E7A-9BEA-2B56743BDC3D}">
      <dgm:prSet/>
      <dgm:spPr/>
      <dgm:t>
        <a:bodyPr/>
        <a:lstStyle/>
        <a:p>
          <a:endParaRPr lang="en-US"/>
        </a:p>
      </dgm:t>
    </dgm:pt>
    <dgm:pt modelId="{084F195F-1DE7-40B0-A1BB-60314BDF84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Sequential update algorithms exist but don't scale well</a:t>
          </a:r>
        </a:p>
      </dgm:t>
    </dgm:pt>
    <dgm:pt modelId="{2B373C68-3C70-4BD1-A446-703BA0B50CEC}" type="parTrans" cxnId="{A22503CF-201F-415A-AE96-89F31A0C1199}">
      <dgm:prSet/>
      <dgm:spPr/>
      <dgm:t>
        <a:bodyPr/>
        <a:lstStyle/>
        <a:p>
          <a:endParaRPr lang="en-US"/>
        </a:p>
      </dgm:t>
    </dgm:pt>
    <dgm:pt modelId="{F62CB515-0C0D-46EB-B013-8F684FC9F50F}" type="sibTrans" cxnId="{A22503CF-201F-415A-AE96-89F31A0C1199}">
      <dgm:prSet/>
      <dgm:spPr/>
      <dgm:t>
        <a:bodyPr/>
        <a:lstStyle/>
        <a:p>
          <a:endParaRPr lang="en-US"/>
        </a:p>
      </dgm:t>
    </dgm:pt>
    <dgm:pt modelId="{A56619B7-6880-4C50-82D8-1E3EE4E612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Parallel implementations are platform-specific</a:t>
          </a:r>
        </a:p>
      </dgm:t>
    </dgm:pt>
    <dgm:pt modelId="{E0E433BE-3A13-48E9-BD83-BC4653CE1DB7}" type="parTrans" cxnId="{9EF334C1-3383-434C-9C5E-37BED9908A18}">
      <dgm:prSet/>
      <dgm:spPr/>
      <dgm:t>
        <a:bodyPr/>
        <a:lstStyle/>
        <a:p>
          <a:endParaRPr lang="en-US"/>
        </a:p>
      </dgm:t>
    </dgm:pt>
    <dgm:pt modelId="{EA5EB939-50C4-4942-AFF2-69F033C557AC}" type="sibTrans" cxnId="{9EF334C1-3383-434C-9C5E-37BED9908A18}">
      <dgm:prSet/>
      <dgm:spPr/>
      <dgm:t>
        <a:bodyPr/>
        <a:lstStyle/>
        <a:p>
          <a:endParaRPr lang="en-US"/>
        </a:p>
      </dgm:t>
    </dgm:pt>
    <dgm:pt modelId="{471631AC-0D21-4080-B41B-8A9CD91DC3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Need for platform-independent frameworks</a:t>
          </a:r>
        </a:p>
      </dgm:t>
    </dgm:pt>
    <dgm:pt modelId="{63F66FD0-91CB-4C2C-A1D5-760ED2016ABA}" type="parTrans" cxnId="{3D9C4BFB-DDF3-4D70-97BE-DE1DE3CF193A}">
      <dgm:prSet/>
      <dgm:spPr/>
      <dgm:t>
        <a:bodyPr/>
        <a:lstStyle/>
        <a:p>
          <a:endParaRPr lang="en-US"/>
        </a:p>
      </dgm:t>
    </dgm:pt>
    <dgm:pt modelId="{89B4EE75-27A3-4D30-A10E-3AA486D5810B}" type="sibTrans" cxnId="{3D9C4BFB-DDF3-4D70-97BE-DE1DE3CF193A}">
      <dgm:prSet/>
      <dgm:spPr/>
      <dgm:t>
        <a:bodyPr/>
        <a:lstStyle/>
        <a:p>
          <a:endParaRPr lang="en-US"/>
        </a:p>
      </dgm:t>
    </dgm:pt>
    <dgm:pt modelId="{EC518469-FA91-4F72-8541-9934CD7609A1}" type="pres">
      <dgm:prSet presAssocID="{8B3A208D-FD9E-4AE4-AA51-349CE2DF641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4FECA8-4555-42E4-9E64-57B89630DC33}" type="pres">
      <dgm:prSet presAssocID="{0A908DCA-AB62-465F-AB6A-57E5C1E96120}" presName="compNode" presStyleCnt="0"/>
      <dgm:spPr/>
    </dgm:pt>
    <dgm:pt modelId="{6CA4389E-4198-4616-90C6-3E3B8D3F2407}" type="pres">
      <dgm:prSet presAssocID="{0A908DCA-AB62-465F-AB6A-57E5C1E96120}" presName="bgRect" presStyleLbl="bgShp" presStyleIdx="0" presStyleCnt="7"/>
      <dgm:spPr/>
    </dgm:pt>
    <dgm:pt modelId="{BF7EB9E1-B6BE-46D5-81A4-82649F23C421}" type="pres">
      <dgm:prSet presAssocID="{0A908DCA-AB62-465F-AB6A-57E5C1E96120}" presName="iconRect" presStyleLbl="nod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EE522674-7D82-4287-89B0-D2046E25A8A5}" type="pres">
      <dgm:prSet presAssocID="{0A908DCA-AB62-465F-AB6A-57E5C1E96120}" presName="spaceRect" presStyleCnt="0"/>
      <dgm:spPr/>
    </dgm:pt>
    <dgm:pt modelId="{A654FAE1-883B-4C11-B277-6AA7EA168E7B}" type="pres">
      <dgm:prSet presAssocID="{0A908DCA-AB62-465F-AB6A-57E5C1E96120}" presName="parTx" presStyleLbl="revTx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CBA2F9D-D624-4329-8BFA-A942D8D76C09}" type="pres">
      <dgm:prSet presAssocID="{125D4347-781D-421C-8ABD-DBD76319BAD4}" presName="sibTrans" presStyleCnt="0"/>
      <dgm:spPr/>
    </dgm:pt>
    <dgm:pt modelId="{7C836713-FCBD-4FC6-A440-5D164CD8EAA0}" type="pres">
      <dgm:prSet presAssocID="{6883F0FE-BC37-45A8-A5A2-2A9F29DC3DAC}" presName="compNode" presStyleCnt="0"/>
      <dgm:spPr/>
    </dgm:pt>
    <dgm:pt modelId="{937DF603-D7E5-4E57-A3DD-9BF126CED34E}" type="pres">
      <dgm:prSet presAssocID="{6883F0FE-BC37-45A8-A5A2-2A9F29DC3DAC}" presName="bgRect" presStyleLbl="bgShp" presStyleIdx="1" presStyleCnt="7"/>
      <dgm:spPr/>
    </dgm:pt>
    <dgm:pt modelId="{C17B94A4-4AC6-487A-8208-DE0119C27EDB}" type="pres">
      <dgm:prSet presAssocID="{6883F0FE-BC37-45A8-A5A2-2A9F29DC3DAC}" presName="iconRect" presStyleLbl="node1" presStyleIdx="1" presStyleCnt="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C91D2CF2-AA03-4657-93EF-FB234343EB1C}" type="pres">
      <dgm:prSet presAssocID="{6883F0FE-BC37-45A8-A5A2-2A9F29DC3DAC}" presName="spaceRect" presStyleCnt="0"/>
      <dgm:spPr/>
    </dgm:pt>
    <dgm:pt modelId="{ED28CB8F-158C-482F-965B-0491CE25BE93}" type="pres">
      <dgm:prSet presAssocID="{6883F0FE-BC37-45A8-A5A2-2A9F29DC3DAC}" presName="parTx" presStyleLbl="revTx" presStyleIdx="1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657059C-99FB-47FE-B1A0-A49EF02734FD}" type="pres">
      <dgm:prSet presAssocID="{0B381F2F-48B9-4248-87C3-187D5D56AE1A}" presName="sibTrans" presStyleCnt="0"/>
      <dgm:spPr/>
    </dgm:pt>
    <dgm:pt modelId="{B1C2CF76-B504-4006-8987-74B2530E88A5}" type="pres">
      <dgm:prSet presAssocID="{C36EDBE5-9E0F-4D36-B3F1-86902F049519}" presName="compNode" presStyleCnt="0"/>
      <dgm:spPr/>
    </dgm:pt>
    <dgm:pt modelId="{9D9FBA16-1099-4787-AF67-C0574027FBF1}" type="pres">
      <dgm:prSet presAssocID="{C36EDBE5-9E0F-4D36-B3F1-86902F049519}" presName="bgRect" presStyleLbl="bgShp" presStyleIdx="2" presStyleCnt="7"/>
      <dgm:spPr/>
    </dgm:pt>
    <dgm:pt modelId="{359D2D3B-36F2-47E2-BF01-B6650B9FF553}" type="pres">
      <dgm:prSet presAssocID="{C36EDBE5-9E0F-4D36-B3F1-86902F049519}" presName="iconRect" presStyleLbl="node1" presStyleIdx="2" presStyleCnt="7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8094FF2-5A28-436E-9363-C51E06A20BF1}" type="pres">
      <dgm:prSet presAssocID="{C36EDBE5-9E0F-4D36-B3F1-86902F049519}" presName="spaceRect" presStyleCnt="0"/>
      <dgm:spPr/>
    </dgm:pt>
    <dgm:pt modelId="{96DB073E-1D74-410D-9D9E-B7635D8C2CFA}" type="pres">
      <dgm:prSet presAssocID="{C36EDBE5-9E0F-4D36-B3F1-86902F049519}" presName="parTx" presStyleLbl="revTx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8AE724C-6FF8-43AD-8A62-DBD39F0637FD}" type="pres">
      <dgm:prSet presAssocID="{BD409B19-F985-467B-9DB4-48463B565A95}" presName="sibTrans" presStyleCnt="0"/>
      <dgm:spPr/>
    </dgm:pt>
    <dgm:pt modelId="{BAAC6447-8D7A-4B46-BB19-3A22CDB9B0EE}" type="pres">
      <dgm:prSet presAssocID="{305C0934-F6F4-4396-9FA9-E96D0A3C0B6A}" presName="compNode" presStyleCnt="0"/>
      <dgm:spPr/>
    </dgm:pt>
    <dgm:pt modelId="{51D227D1-9D2B-4835-8197-0586A6DC44CF}" type="pres">
      <dgm:prSet presAssocID="{305C0934-F6F4-4396-9FA9-E96D0A3C0B6A}" presName="bgRect" presStyleLbl="bgShp" presStyleIdx="3" presStyleCnt="7"/>
      <dgm:spPr/>
    </dgm:pt>
    <dgm:pt modelId="{F1D2A859-B36D-4851-A832-C7A7147CF2D2}" type="pres">
      <dgm:prSet presAssocID="{305C0934-F6F4-4396-9FA9-E96D0A3C0B6A}" presName="iconRect" presStyleLbl="node1" presStyleIdx="3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dd"/>
        </a:ext>
      </dgm:extLst>
    </dgm:pt>
    <dgm:pt modelId="{1B3F8757-A851-4307-8986-CE9FB1F4284E}" type="pres">
      <dgm:prSet presAssocID="{305C0934-F6F4-4396-9FA9-E96D0A3C0B6A}" presName="spaceRect" presStyleCnt="0"/>
      <dgm:spPr/>
    </dgm:pt>
    <dgm:pt modelId="{475A341B-CB76-48F8-B158-30724129DB81}" type="pres">
      <dgm:prSet presAssocID="{305C0934-F6F4-4396-9FA9-E96D0A3C0B6A}" presName="parTx" presStyleLbl="revTx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1E4B4F3-44CD-4F71-B4D9-F4A5A333484F}" type="pres">
      <dgm:prSet presAssocID="{ED2AF62B-1031-4B67-A5A1-B8A146B93A91}" presName="sibTrans" presStyleCnt="0"/>
      <dgm:spPr/>
    </dgm:pt>
    <dgm:pt modelId="{C77C57E6-E6BD-40D2-A8A3-44849C837A2A}" type="pres">
      <dgm:prSet presAssocID="{084F195F-1DE7-40B0-A1BB-60314BDF848F}" presName="compNode" presStyleCnt="0"/>
      <dgm:spPr/>
    </dgm:pt>
    <dgm:pt modelId="{226E0BFA-8257-44B2-8398-BAC6EBB606F1}" type="pres">
      <dgm:prSet presAssocID="{084F195F-1DE7-40B0-A1BB-60314BDF848F}" presName="bgRect" presStyleLbl="bgShp" presStyleIdx="4" presStyleCnt="7"/>
      <dgm:spPr/>
    </dgm:pt>
    <dgm:pt modelId="{2CCD52C9-C7D3-4646-871A-E64AD9AE3D2F}" type="pres">
      <dgm:prSet presAssocID="{084F195F-1DE7-40B0-A1BB-60314BDF848F}" presName="iconRect" presStyleLbl="node1" presStyleIdx="4" presStyleCnt="7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6C309F8-3771-4238-BDB7-FF6B1B3C33B4}" type="pres">
      <dgm:prSet presAssocID="{084F195F-1DE7-40B0-A1BB-60314BDF848F}" presName="spaceRect" presStyleCnt="0"/>
      <dgm:spPr/>
    </dgm:pt>
    <dgm:pt modelId="{8986A29C-1874-4A02-A15D-5AF51F13F6AD}" type="pres">
      <dgm:prSet presAssocID="{084F195F-1DE7-40B0-A1BB-60314BDF848F}" presName="parTx" presStyleLbl="revTx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870A62B-28D1-4042-85C6-D08A336339FB}" type="pres">
      <dgm:prSet presAssocID="{F62CB515-0C0D-46EB-B013-8F684FC9F50F}" presName="sibTrans" presStyleCnt="0"/>
      <dgm:spPr/>
    </dgm:pt>
    <dgm:pt modelId="{44957E68-B73F-4922-AE6E-59B17ED296FE}" type="pres">
      <dgm:prSet presAssocID="{A56619B7-6880-4C50-82D8-1E3EE4E6129F}" presName="compNode" presStyleCnt="0"/>
      <dgm:spPr/>
    </dgm:pt>
    <dgm:pt modelId="{BFB59DB0-8763-4A16-947B-F73CA2122CCD}" type="pres">
      <dgm:prSet presAssocID="{A56619B7-6880-4C50-82D8-1E3EE4E6129F}" presName="bgRect" presStyleLbl="bgShp" presStyleIdx="5" presStyleCnt="7"/>
      <dgm:spPr/>
    </dgm:pt>
    <dgm:pt modelId="{8D65978C-51FA-4F92-B10C-E90119C6750A}" type="pres">
      <dgm:prSet presAssocID="{A56619B7-6880-4C50-82D8-1E3EE4E6129F}" presName="iconRect" presStyleLbl="node1" presStyleIdx="5" presStyleCnt="7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971029-E7E2-485E-A9B5-D54BC3CBCDDD}" type="pres">
      <dgm:prSet presAssocID="{A56619B7-6880-4C50-82D8-1E3EE4E6129F}" presName="spaceRect" presStyleCnt="0"/>
      <dgm:spPr/>
    </dgm:pt>
    <dgm:pt modelId="{7B5617F8-95B6-4760-B72E-FDAA058CEE6C}" type="pres">
      <dgm:prSet presAssocID="{A56619B7-6880-4C50-82D8-1E3EE4E6129F}" presName="parTx" presStyleLbl="revTx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AE1CE5F-E99F-4076-A97A-36EB5D38CF28}" type="pres">
      <dgm:prSet presAssocID="{EA5EB939-50C4-4942-AFF2-69F033C557AC}" presName="sibTrans" presStyleCnt="0"/>
      <dgm:spPr/>
    </dgm:pt>
    <dgm:pt modelId="{80924404-2533-4CC3-9010-9C4D0AF7516C}" type="pres">
      <dgm:prSet presAssocID="{471631AC-0D21-4080-B41B-8A9CD91DC3D2}" presName="compNode" presStyleCnt="0"/>
      <dgm:spPr/>
    </dgm:pt>
    <dgm:pt modelId="{DA0193EA-4D18-49F8-8D5F-C3298071E493}" type="pres">
      <dgm:prSet presAssocID="{471631AC-0D21-4080-B41B-8A9CD91DC3D2}" presName="bgRect" presStyleLbl="bgShp" presStyleIdx="6" presStyleCnt="7"/>
      <dgm:spPr/>
    </dgm:pt>
    <dgm:pt modelId="{8D10749F-EF3E-4B42-A35A-12968EB698D2}" type="pres">
      <dgm:prSet presAssocID="{471631AC-0D21-4080-B41B-8A9CD91DC3D2}" presName="iconRect" presStyleLbl="node1" presStyleIdx="6" presStyleCnt="7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C1E9428-3014-4F32-A8B3-E9DE107ACD27}" type="pres">
      <dgm:prSet presAssocID="{471631AC-0D21-4080-B41B-8A9CD91DC3D2}" presName="spaceRect" presStyleCnt="0"/>
      <dgm:spPr/>
    </dgm:pt>
    <dgm:pt modelId="{79A63588-7231-4D0C-8EDA-6D8A53E981E4}" type="pres">
      <dgm:prSet presAssocID="{471631AC-0D21-4080-B41B-8A9CD91DC3D2}" presName="parTx" presStyleLbl="revTx" presStyleIdx="6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764BE72-E39A-45AF-A7ED-6D54A291D97D}" type="presOf" srcId="{A56619B7-6880-4C50-82D8-1E3EE4E6129F}" destId="{7B5617F8-95B6-4760-B72E-FDAA058CEE6C}" srcOrd="0" destOrd="0" presId="urn:microsoft.com/office/officeart/2018/2/layout/IconVerticalSolidList"/>
    <dgm:cxn modelId="{73FA7D41-454F-49A0-9222-1FEA7FD6E066}" srcId="{8B3A208D-FD9E-4AE4-AA51-349CE2DF6417}" destId="{6883F0FE-BC37-45A8-A5A2-2A9F29DC3DAC}" srcOrd="1" destOrd="0" parTransId="{608DFB50-9CEB-495B-A2EA-FC7A71FB9470}" sibTransId="{0B381F2F-48B9-4248-87C3-187D5D56AE1A}"/>
    <dgm:cxn modelId="{63293211-0281-48D0-AE07-DFB14EE4BBFF}" type="presOf" srcId="{305C0934-F6F4-4396-9FA9-E96D0A3C0B6A}" destId="{475A341B-CB76-48F8-B158-30724129DB81}" srcOrd="0" destOrd="0" presId="urn:microsoft.com/office/officeart/2018/2/layout/IconVerticalSolidList"/>
    <dgm:cxn modelId="{1D6E3914-DC27-47AE-A83E-A5430A1BE64A}" type="presOf" srcId="{0A908DCA-AB62-465F-AB6A-57E5C1E96120}" destId="{A654FAE1-883B-4C11-B277-6AA7EA168E7B}" srcOrd="0" destOrd="0" presId="urn:microsoft.com/office/officeart/2018/2/layout/IconVerticalSolidList"/>
    <dgm:cxn modelId="{D634EA21-ECA1-4DE3-AC88-0ACAB370FB30}" srcId="{8B3A208D-FD9E-4AE4-AA51-349CE2DF6417}" destId="{0A908DCA-AB62-465F-AB6A-57E5C1E96120}" srcOrd="0" destOrd="0" parTransId="{AF2F2E47-87A5-492E-9CD6-D002F91FD440}" sibTransId="{125D4347-781D-421C-8ABD-DBD76319BAD4}"/>
    <dgm:cxn modelId="{89602B9D-89D2-41E1-A896-A409B73BB96B}" type="presOf" srcId="{6883F0FE-BC37-45A8-A5A2-2A9F29DC3DAC}" destId="{ED28CB8F-158C-482F-965B-0491CE25BE93}" srcOrd="0" destOrd="0" presId="urn:microsoft.com/office/officeart/2018/2/layout/IconVerticalSolidList"/>
    <dgm:cxn modelId="{41FD0C9A-2660-465B-AE5B-01F33669013A}" type="presOf" srcId="{471631AC-0D21-4080-B41B-8A9CD91DC3D2}" destId="{79A63588-7231-4D0C-8EDA-6D8A53E981E4}" srcOrd="0" destOrd="0" presId="urn:microsoft.com/office/officeart/2018/2/layout/IconVerticalSolidList"/>
    <dgm:cxn modelId="{D426B5D1-9359-40D3-9BC7-1B296E00CE05}" type="presOf" srcId="{8B3A208D-FD9E-4AE4-AA51-349CE2DF6417}" destId="{EC518469-FA91-4F72-8541-9934CD7609A1}" srcOrd="0" destOrd="0" presId="urn:microsoft.com/office/officeart/2018/2/layout/IconVerticalSolidList"/>
    <dgm:cxn modelId="{3D9C4BFB-DDF3-4D70-97BE-DE1DE3CF193A}" srcId="{8B3A208D-FD9E-4AE4-AA51-349CE2DF6417}" destId="{471631AC-0D21-4080-B41B-8A9CD91DC3D2}" srcOrd="6" destOrd="0" parTransId="{63F66FD0-91CB-4C2C-A1D5-760ED2016ABA}" sibTransId="{89B4EE75-27A3-4D30-A10E-3AA486D5810B}"/>
    <dgm:cxn modelId="{67BC4762-4905-4E7A-9BEA-2B56743BDC3D}" srcId="{8B3A208D-FD9E-4AE4-AA51-349CE2DF6417}" destId="{305C0934-F6F4-4396-9FA9-E96D0A3C0B6A}" srcOrd="3" destOrd="0" parTransId="{C1CD1311-3E56-47DF-BB5A-E7D0167E1819}" sibTransId="{ED2AF62B-1031-4B67-A5A1-B8A146B93A91}"/>
    <dgm:cxn modelId="{E87AE1FA-C52F-48AD-A7DA-7EB89E9A269E}" type="presOf" srcId="{084F195F-1DE7-40B0-A1BB-60314BDF848F}" destId="{8986A29C-1874-4A02-A15D-5AF51F13F6AD}" srcOrd="0" destOrd="0" presId="urn:microsoft.com/office/officeart/2018/2/layout/IconVerticalSolidList"/>
    <dgm:cxn modelId="{49480EA6-D6E7-48B0-B772-78AD0C27CF1D}" type="presOf" srcId="{C36EDBE5-9E0F-4D36-B3F1-86902F049519}" destId="{96DB073E-1D74-410D-9D9E-B7635D8C2CFA}" srcOrd="0" destOrd="0" presId="urn:microsoft.com/office/officeart/2018/2/layout/IconVerticalSolidList"/>
    <dgm:cxn modelId="{9EF334C1-3383-434C-9C5E-37BED9908A18}" srcId="{8B3A208D-FD9E-4AE4-AA51-349CE2DF6417}" destId="{A56619B7-6880-4C50-82D8-1E3EE4E6129F}" srcOrd="5" destOrd="0" parTransId="{E0E433BE-3A13-48E9-BD83-BC4653CE1DB7}" sibTransId="{EA5EB939-50C4-4942-AFF2-69F033C557AC}"/>
    <dgm:cxn modelId="{3547B4A3-F5F0-4769-92EE-9F4366C87570}" srcId="{8B3A208D-FD9E-4AE4-AA51-349CE2DF6417}" destId="{C36EDBE5-9E0F-4D36-B3F1-86902F049519}" srcOrd="2" destOrd="0" parTransId="{8B9CF316-4319-4DB2-8C53-D3CCFD52D25F}" sibTransId="{BD409B19-F985-467B-9DB4-48463B565A95}"/>
    <dgm:cxn modelId="{A22503CF-201F-415A-AE96-89F31A0C1199}" srcId="{8B3A208D-FD9E-4AE4-AA51-349CE2DF6417}" destId="{084F195F-1DE7-40B0-A1BB-60314BDF848F}" srcOrd="4" destOrd="0" parTransId="{2B373C68-3C70-4BD1-A446-703BA0B50CEC}" sibTransId="{F62CB515-0C0D-46EB-B013-8F684FC9F50F}"/>
    <dgm:cxn modelId="{33057BD8-AE15-434C-8B5A-D4321E887819}" type="presParOf" srcId="{EC518469-FA91-4F72-8541-9934CD7609A1}" destId="{B24FECA8-4555-42E4-9E64-57B89630DC33}" srcOrd="0" destOrd="0" presId="urn:microsoft.com/office/officeart/2018/2/layout/IconVerticalSolidList"/>
    <dgm:cxn modelId="{8336366A-4C2F-4F5E-B40F-293F55C2C277}" type="presParOf" srcId="{B24FECA8-4555-42E4-9E64-57B89630DC33}" destId="{6CA4389E-4198-4616-90C6-3E3B8D3F2407}" srcOrd="0" destOrd="0" presId="urn:microsoft.com/office/officeart/2018/2/layout/IconVerticalSolidList"/>
    <dgm:cxn modelId="{3CB09B2F-EE06-469B-93A3-60962156B7B3}" type="presParOf" srcId="{B24FECA8-4555-42E4-9E64-57B89630DC33}" destId="{BF7EB9E1-B6BE-46D5-81A4-82649F23C421}" srcOrd="1" destOrd="0" presId="urn:microsoft.com/office/officeart/2018/2/layout/IconVerticalSolidList"/>
    <dgm:cxn modelId="{59EB20F2-1FA4-43E3-99B7-78A0671FA6FD}" type="presParOf" srcId="{B24FECA8-4555-42E4-9E64-57B89630DC33}" destId="{EE522674-7D82-4287-89B0-D2046E25A8A5}" srcOrd="2" destOrd="0" presId="urn:microsoft.com/office/officeart/2018/2/layout/IconVerticalSolidList"/>
    <dgm:cxn modelId="{3315319B-3921-4835-AB50-6B516233FEC6}" type="presParOf" srcId="{B24FECA8-4555-42E4-9E64-57B89630DC33}" destId="{A654FAE1-883B-4C11-B277-6AA7EA168E7B}" srcOrd="3" destOrd="0" presId="urn:microsoft.com/office/officeart/2018/2/layout/IconVerticalSolidList"/>
    <dgm:cxn modelId="{C5967C08-E11B-4AEA-9CAF-27F2EDEB5FB1}" type="presParOf" srcId="{EC518469-FA91-4F72-8541-9934CD7609A1}" destId="{2CBA2F9D-D624-4329-8BFA-A942D8D76C09}" srcOrd="1" destOrd="0" presId="urn:microsoft.com/office/officeart/2018/2/layout/IconVerticalSolidList"/>
    <dgm:cxn modelId="{715FAEDF-18EB-42B2-A8EF-AF6D887E8C15}" type="presParOf" srcId="{EC518469-FA91-4F72-8541-9934CD7609A1}" destId="{7C836713-FCBD-4FC6-A440-5D164CD8EAA0}" srcOrd="2" destOrd="0" presId="urn:microsoft.com/office/officeart/2018/2/layout/IconVerticalSolidList"/>
    <dgm:cxn modelId="{F6EF5F46-FA9E-49FF-93CE-51311E99DF2B}" type="presParOf" srcId="{7C836713-FCBD-4FC6-A440-5D164CD8EAA0}" destId="{937DF603-D7E5-4E57-A3DD-9BF126CED34E}" srcOrd="0" destOrd="0" presId="urn:microsoft.com/office/officeart/2018/2/layout/IconVerticalSolidList"/>
    <dgm:cxn modelId="{D887F969-4126-4F08-AFCA-933749DFE4AC}" type="presParOf" srcId="{7C836713-FCBD-4FC6-A440-5D164CD8EAA0}" destId="{C17B94A4-4AC6-487A-8208-DE0119C27EDB}" srcOrd="1" destOrd="0" presId="urn:microsoft.com/office/officeart/2018/2/layout/IconVerticalSolidList"/>
    <dgm:cxn modelId="{91E526B5-D00D-4612-9144-2F1A917D334A}" type="presParOf" srcId="{7C836713-FCBD-4FC6-A440-5D164CD8EAA0}" destId="{C91D2CF2-AA03-4657-93EF-FB234343EB1C}" srcOrd="2" destOrd="0" presId="urn:microsoft.com/office/officeart/2018/2/layout/IconVerticalSolidList"/>
    <dgm:cxn modelId="{16C36C78-8541-4F5F-8CC9-F22540595036}" type="presParOf" srcId="{7C836713-FCBD-4FC6-A440-5D164CD8EAA0}" destId="{ED28CB8F-158C-482F-965B-0491CE25BE93}" srcOrd="3" destOrd="0" presId="urn:microsoft.com/office/officeart/2018/2/layout/IconVerticalSolidList"/>
    <dgm:cxn modelId="{5E85A86E-BDB9-4D96-BB62-03C557210933}" type="presParOf" srcId="{EC518469-FA91-4F72-8541-9934CD7609A1}" destId="{E657059C-99FB-47FE-B1A0-A49EF02734FD}" srcOrd="3" destOrd="0" presId="urn:microsoft.com/office/officeart/2018/2/layout/IconVerticalSolidList"/>
    <dgm:cxn modelId="{A309B58C-4641-4D5F-976E-1F2DB34FCC46}" type="presParOf" srcId="{EC518469-FA91-4F72-8541-9934CD7609A1}" destId="{B1C2CF76-B504-4006-8987-74B2530E88A5}" srcOrd="4" destOrd="0" presId="urn:microsoft.com/office/officeart/2018/2/layout/IconVerticalSolidList"/>
    <dgm:cxn modelId="{6B423D8D-1370-4222-BEE0-ECDB369F7A63}" type="presParOf" srcId="{B1C2CF76-B504-4006-8987-74B2530E88A5}" destId="{9D9FBA16-1099-4787-AF67-C0574027FBF1}" srcOrd="0" destOrd="0" presId="urn:microsoft.com/office/officeart/2018/2/layout/IconVerticalSolidList"/>
    <dgm:cxn modelId="{652A1ABD-4E05-41EE-A4B6-F02C835EF289}" type="presParOf" srcId="{B1C2CF76-B504-4006-8987-74B2530E88A5}" destId="{359D2D3B-36F2-47E2-BF01-B6650B9FF553}" srcOrd="1" destOrd="0" presId="urn:microsoft.com/office/officeart/2018/2/layout/IconVerticalSolidList"/>
    <dgm:cxn modelId="{0F5B87E0-2EFE-48E6-9DEB-732336CA8830}" type="presParOf" srcId="{B1C2CF76-B504-4006-8987-74B2530E88A5}" destId="{28094FF2-5A28-436E-9363-C51E06A20BF1}" srcOrd="2" destOrd="0" presId="urn:microsoft.com/office/officeart/2018/2/layout/IconVerticalSolidList"/>
    <dgm:cxn modelId="{A4004375-FD22-4285-9F06-694D95D4DE3B}" type="presParOf" srcId="{B1C2CF76-B504-4006-8987-74B2530E88A5}" destId="{96DB073E-1D74-410D-9D9E-B7635D8C2CFA}" srcOrd="3" destOrd="0" presId="urn:microsoft.com/office/officeart/2018/2/layout/IconVerticalSolidList"/>
    <dgm:cxn modelId="{DEA3ECF2-242E-4919-BF63-F7F6BCC6671F}" type="presParOf" srcId="{EC518469-FA91-4F72-8541-9934CD7609A1}" destId="{38AE724C-6FF8-43AD-8A62-DBD39F0637FD}" srcOrd="5" destOrd="0" presId="urn:microsoft.com/office/officeart/2018/2/layout/IconVerticalSolidList"/>
    <dgm:cxn modelId="{95B537B1-F00B-407B-AE47-FD65947382FD}" type="presParOf" srcId="{EC518469-FA91-4F72-8541-9934CD7609A1}" destId="{BAAC6447-8D7A-4B46-BB19-3A22CDB9B0EE}" srcOrd="6" destOrd="0" presId="urn:microsoft.com/office/officeart/2018/2/layout/IconVerticalSolidList"/>
    <dgm:cxn modelId="{06CAC077-5882-4882-A290-3930B99650B2}" type="presParOf" srcId="{BAAC6447-8D7A-4B46-BB19-3A22CDB9B0EE}" destId="{51D227D1-9D2B-4835-8197-0586A6DC44CF}" srcOrd="0" destOrd="0" presId="urn:microsoft.com/office/officeart/2018/2/layout/IconVerticalSolidList"/>
    <dgm:cxn modelId="{BC0A3E37-34B4-4E7F-A072-BF01AD209755}" type="presParOf" srcId="{BAAC6447-8D7A-4B46-BB19-3A22CDB9B0EE}" destId="{F1D2A859-B36D-4851-A832-C7A7147CF2D2}" srcOrd="1" destOrd="0" presId="urn:microsoft.com/office/officeart/2018/2/layout/IconVerticalSolidList"/>
    <dgm:cxn modelId="{1E3B6AE9-43C4-497C-A118-17F26EECCB3E}" type="presParOf" srcId="{BAAC6447-8D7A-4B46-BB19-3A22CDB9B0EE}" destId="{1B3F8757-A851-4307-8986-CE9FB1F4284E}" srcOrd="2" destOrd="0" presId="urn:microsoft.com/office/officeart/2018/2/layout/IconVerticalSolidList"/>
    <dgm:cxn modelId="{F8BC8EAB-9B0E-43FD-9B5E-E9AF396CE507}" type="presParOf" srcId="{BAAC6447-8D7A-4B46-BB19-3A22CDB9B0EE}" destId="{475A341B-CB76-48F8-B158-30724129DB81}" srcOrd="3" destOrd="0" presId="urn:microsoft.com/office/officeart/2018/2/layout/IconVerticalSolidList"/>
    <dgm:cxn modelId="{33420221-6973-4326-AF48-A01169865041}" type="presParOf" srcId="{EC518469-FA91-4F72-8541-9934CD7609A1}" destId="{21E4B4F3-44CD-4F71-B4D9-F4A5A333484F}" srcOrd="7" destOrd="0" presId="urn:microsoft.com/office/officeart/2018/2/layout/IconVerticalSolidList"/>
    <dgm:cxn modelId="{C0443E3A-1AE4-4157-B1E6-A01F246F7A6E}" type="presParOf" srcId="{EC518469-FA91-4F72-8541-9934CD7609A1}" destId="{C77C57E6-E6BD-40D2-A8A3-44849C837A2A}" srcOrd="8" destOrd="0" presId="urn:microsoft.com/office/officeart/2018/2/layout/IconVerticalSolidList"/>
    <dgm:cxn modelId="{BF28EF78-8EB4-46C1-9B64-C67D85B582FB}" type="presParOf" srcId="{C77C57E6-E6BD-40D2-A8A3-44849C837A2A}" destId="{226E0BFA-8257-44B2-8398-BAC6EBB606F1}" srcOrd="0" destOrd="0" presId="urn:microsoft.com/office/officeart/2018/2/layout/IconVerticalSolidList"/>
    <dgm:cxn modelId="{BC20E2E6-A807-44D7-9B8B-31929C47A4E7}" type="presParOf" srcId="{C77C57E6-E6BD-40D2-A8A3-44849C837A2A}" destId="{2CCD52C9-C7D3-4646-871A-E64AD9AE3D2F}" srcOrd="1" destOrd="0" presId="urn:microsoft.com/office/officeart/2018/2/layout/IconVerticalSolidList"/>
    <dgm:cxn modelId="{02520839-8C4D-48C5-AAAE-31CF2D8B7E25}" type="presParOf" srcId="{C77C57E6-E6BD-40D2-A8A3-44849C837A2A}" destId="{26C309F8-3771-4238-BDB7-FF6B1B3C33B4}" srcOrd="2" destOrd="0" presId="urn:microsoft.com/office/officeart/2018/2/layout/IconVerticalSolidList"/>
    <dgm:cxn modelId="{408756E1-B9BF-411D-BFD2-3FEA3D80CD6E}" type="presParOf" srcId="{C77C57E6-E6BD-40D2-A8A3-44849C837A2A}" destId="{8986A29C-1874-4A02-A15D-5AF51F13F6AD}" srcOrd="3" destOrd="0" presId="urn:microsoft.com/office/officeart/2018/2/layout/IconVerticalSolidList"/>
    <dgm:cxn modelId="{A09F596B-D9F1-4665-ABBC-39E56481BC50}" type="presParOf" srcId="{EC518469-FA91-4F72-8541-9934CD7609A1}" destId="{1870A62B-28D1-4042-85C6-D08A336339FB}" srcOrd="9" destOrd="0" presId="urn:microsoft.com/office/officeart/2018/2/layout/IconVerticalSolidList"/>
    <dgm:cxn modelId="{C6089BAD-D5F8-4843-AB0C-874AA72A7FA1}" type="presParOf" srcId="{EC518469-FA91-4F72-8541-9934CD7609A1}" destId="{44957E68-B73F-4922-AE6E-59B17ED296FE}" srcOrd="10" destOrd="0" presId="urn:microsoft.com/office/officeart/2018/2/layout/IconVerticalSolidList"/>
    <dgm:cxn modelId="{75F63A39-CF28-4C74-9E7C-6497C0B78E8C}" type="presParOf" srcId="{44957E68-B73F-4922-AE6E-59B17ED296FE}" destId="{BFB59DB0-8763-4A16-947B-F73CA2122CCD}" srcOrd="0" destOrd="0" presId="urn:microsoft.com/office/officeart/2018/2/layout/IconVerticalSolidList"/>
    <dgm:cxn modelId="{12E4DD5B-DB33-41C3-8DD5-BFC3E60D2AFE}" type="presParOf" srcId="{44957E68-B73F-4922-AE6E-59B17ED296FE}" destId="{8D65978C-51FA-4F92-B10C-E90119C6750A}" srcOrd="1" destOrd="0" presId="urn:microsoft.com/office/officeart/2018/2/layout/IconVerticalSolidList"/>
    <dgm:cxn modelId="{5A85D300-DFC1-4AA3-9FE4-2599752E44F0}" type="presParOf" srcId="{44957E68-B73F-4922-AE6E-59B17ED296FE}" destId="{A6971029-E7E2-485E-A9B5-D54BC3CBCDDD}" srcOrd="2" destOrd="0" presId="urn:microsoft.com/office/officeart/2018/2/layout/IconVerticalSolidList"/>
    <dgm:cxn modelId="{FFC22CCC-2205-4532-8BE4-FDDCBD109B8E}" type="presParOf" srcId="{44957E68-B73F-4922-AE6E-59B17ED296FE}" destId="{7B5617F8-95B6-4760-B72E-FDAA058CEE6C}" srcOrd="3" destOrd="0" presId="urn:microsoft.com/office/officeart/2018/2/layout/IconVerticalSolidList"/>
    <dgm:cxn modelId="{B3FE77D1-EF7D-457F-B276-EE2D1B0EE5E5}" type="presParOf" srcId="{EC518469-FA91-4F72-8541-9934CD7609A1}" destId="{1AE1CE5F-E99F-4076-A97A-36EB5D38CF28}" srcOrd="11" destOrd="0" presId="urn:microsoft.com/office/officeart/2018/2/layout/IconVerticalSolidList"/>
    <dgm:cxn modelId="{1F1C9DF7-2DE5-4AB2-86D1-DB61F811DDC9}" type="presParOf" srcId="{EC518469-FA91-4F72-8541-9934CD7609A1}" destId="{80924404-2533-4CC3-9010-9C4D0AF7516C}" srcOrd="12" destOrd="0" presId="urn:microsoft.com/office/officeart/2018/2/layout/IconVerticalSolidList"/>
    <dgm:cxn modelId="{40025111-601D-4A5C-A663-6BD782B02FC5}" type="presParOf" srcId="{80924404-2533-4CC3-9010-9C4D0AF7516C}" destId="{DA0193EA-4D18-49F8-8D5F-C3298071E493}" srcOrd="0" destOrd="0" presId="urn:microsoft.com/office/officeart/2018/2/layout/IconVerticalSolidList"/>
    <dgm:cxn modelId="{5BB56A77-25AF-4B2C-A9B0-216275DD105A}" type="presParOf" srcId="{80924404-2533-4CC3-9010-9C4D0AF7516C}" destId="{8D10749F-EF3E-4B42-A35A-12968EB698D2}" srcOrd="1" destOrd="0" presId="urn:microsoft.com/office/officeart/2018/2/layout/IconVerticalSolidList"/>
    <dgm:cxn modelId="{3190C12A-B648-4279-AB62-A0D833114F34}" type="presParOf" srcId="{80924404-2533-4CC3-9010-9C4D0AF7516C}" destId="{1C1E9428-3014-4F32-A8B3-E9DE107ACD27}" srcOrd="2" destOrd="0" presId="urn:microsoft.com/office/officeart/2018/2/layout/IconVerticalSolidList"/>
    <dgm:cxn modelId="{A3CD50CA-5946-4D7D-96D5-65E65EF00642}" type="presParOf" srcId="{80924404-2533-4CC3-9010-9C4D0AF7516C}" destId="{79A63588-7231-4D0C-8EDA-6D8A53E981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5A5FE-6FA7-4A32-B79A-CBAC6FE6CF34}">
      <dsp:nvSpPr>
        <dsp:cNvPr id="0" name=""/>
        <dsp:cNvSpPr/>
      </dsp:nvSpPr>
      <dsp:spPr>
        <a:xfrm>
          <a:off x="0" y="141570"/>
          <a:ext cx="9941318" cy="517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Real-world networks are large-scale and dynamic</a:t>
          </a:r>
        </a:p>
      </dsp:txBody>
      <dsp:txXfrm>
        <a:off x="25268" y="166838"/>
        <a:ext cx="9890782" cy="467079"/>
      </dsp:txXfrm>
    </dsp:sp>
    <dsp:sp modelId="{214906E5-F01D-4054-B999-F5C6FB682D26}">
      <dsp:nvSpPr>
        <dsp:cNvPr id="0" name=""/>
        <dsp:cNvSpPr/>
      </dsp:nvSpPr>
      <dsp:spPr>
        <a:xfrm>
          <a:off x="0" y="722546"/>
          <a:ext cx="9941318" cy="517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Most SSSP algorithms operate on static graphs</a:t>
          </a:r>
        </a:p>
      </dsp:txBody>
      <dsp:txXfrm>
        <a:off x="25268" y="747814"/>
        <a:ext cx="9890782" cy="467079"/>
      </dsp:txXfrm>
    </dsp:sp>
    <dsp:sp modelId="{C25BCA15-2149-435F-8860-C6699D441D3C}">
      <dsp:nvSpPr>
        <dsp:cNvPr id="0" name=""/>
        <dsp:cNvSpPr/>
      </dsp:nvSpPr>
      <dsp:spPr>
        <a:xfrm>
          <a:off x="0" y="1303521"/>
          <a:ext cx="9941318" cy="517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Recomputing SSSP after every change is inefficient</a:t>
          </a:r>
        </a:p>
      </dsp:txBody>
      <dsp:txXfrm>
        <a:off x="25268" y="1328789"/>
        <a:ext cx="9890782" cy="467079"/>
      </dsp:txXfrm>
    </dsp:sp>
    <dsp:sp modelId="{037985BB-12D5-4FCF-B013-CF2F4796F37A}">
      <dsp:nvSpPr>
        <dsp:cNvPr id="0" name=""/>
        <dsp:cNvSpPr/>
      </dsp:nvSpPr>
      <dsp:spPr>
        <a:xfrm>
          <a:off x="0" y="1884496"/>
          <a:ext cx="9941318" cy="517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Gap between dynamic network modeling and static algorithms</a:t>
          </a:r>
        </a:p>
      </dsp:txBody>
      <dsp:txXfrm>
        <a:off x="25268" y="1909764"/>
        <a:ext cx="9890782" cy="467079"/>
      </dsp:txXfrm>
    </dsp:sp>
    <dsp:sp modelId="{BF40AB83-4694-4046-AEF0-71F91CE8795B}">
      <dsp:nvSpPr>
        <dsp:cNvPr id="0" name=""/>
        <dsp:cNvSpPr/>
      </dsp:nvSpPr>
      <dsp:spPr>
        <a:xfrm>
          <a:off x="0" y="2465471"/>
          <a:ext cx="9941318" cy="517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Need for scalable parallel algorithms for dynamic updates</a:t>
          </a:r>
        </a:p>
      </dsp:txBody>
      <dsp:txXfrm>
        <a:off x="25268" y="2490739"/>
        <a:ext cx="9890782" cy="467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4389E-4198-4616-90C6-3E3B8D3F2407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EB9E1-B6BE-46D5-81A4-82649F23C421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FAE1-883B-4C11-B277-6AA7EA168E7B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Single Source Shortest Path (SSSP): Classic graph problem</a:t>
          </a:r>
        </a:p>
      </dsp:txBody>
      <dsp:txXfrm>
        <a:off x="591168" y="371"/>
        <a:ext cx="9924431" cy="511834"/>
      </dsp:txXfrm>
    </dsp:sp>
    <dsp:sp modelId="{937DF603-D7E5-4E57-A3DD-9BF126CED34E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B94A4-4AC6-487A-8208-DE0119C27EDB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8CB8F-158C-482F-965B-0491CE25BE93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Applications: Transportation, communication, social networks</a:t>
          </a:r>
        </a:p>
      </dsp:txBody>
      <dsp:txXfrm>
        <a:off x="591168" y="640165"/>
        <a:ext cx="9924431" cy="511834"/>
      </dsp:txXfrm>
    </dsp:sp>
    <dsp:sp modelId="{9D9FBA16-1099-4787-AF67-C0574027FBF1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D2D3B-36F2-47E2-BF01-B6650B9FF553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B073E-1D74-410D-9D9E-B7635D8C2CFA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Dynamic networks: Structure changes over time</a:t>
          </a:r>
        </a:p>
      </dsp:txBody>
      <dsp:txXfrm>
        <a:off x="591168" y="1279958"/>
        <a:ext cx="9924431" cy="511834"/>
      </dsp:txXfrm>
    </dsp:sp>
    <dsp:sp modelId="{51D227D1-9D2B-4835-8197-0586A6DC44CF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2A859-B36D-4851-A832-C7A7147CF2D2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A341B-CB76-48F8-B158-30724129DB81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Edge/vertex additions, deletions, weight changes</a:t>
          </a:r>
        </a:p>
      </dsp:txBody>
      <dsp:txXfrm>
        <a:off x="591168" y="1919751"/>
        <a:ext cx="9924431" cy="511834"/>
      </dsp:txXfrm>
    </dsp:sp>
    <dsp:sp modelId="{226E0BFA-8257-44B2-8398-BAC6EBB606F1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D52C9-C7D3-4646-871A-E64AD9AE3D2F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6A29C-1874-4A02-A15D-5AF51F13F6AD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Sequential update algorithms exist but don't scale well</a:t>
          </a:r>
        </a:p>
      </dsp:txBody>
      <dsp:txXfrm>
        <a:off x="591168" y="2559544"/>
        <a:ext cx="9924431" cy="511834"/>
      </dsp:txXfrm>
    </dsp:sp>
    <dsp:sp modelId="{BFB59DB0-8763-4A16-947B-F73CA2122CCD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5978C-51FA-4F92-B10C-E90119C6750A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617F8-95B6-4760-B72E-FDAA058CEE6C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Parallel implementations are platform-specific</a:t>
          </a:r>
        </a:p>
      </dsp:txBody>
      <dsp:txXfrm>
        <a:off x="591168" y="3199338"/>
        <a:ext cx="9924431" cy="511834"/>
      </dsp:txXfrm>
    </dsp:sp>
    <dsp:sp modelId="{DA0193EA-4D18-49F8-8D5F-C3298071E493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0749F-EF3E-4B42-A35A-12968EB698D2}">
      <dsp:nvSpPr>
        <dsp:cNvPr id="0" name=""/>
        <dsp:cNvSpPr/>
      </dsp:nvSpPr>
      <dsp:spPr>
        <a:xfrm>
          <a:off x="154829" y="3954294"/>
          <a:ext cx="281509" cy="281509"/>
        </a:xfrm>
        <a:prstGeom prst="rect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63588-7231-4D0C-8EDA-6D8A53E981E4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Need for platform-independent frameworks</a:t>
          </a:r>
        </a:p>
      </dsp:txBody>
      <dsp:txXfrm>
        <a:off x="591168" y="3839131"/>
        <a:ext cx="9924431" cy="511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C18BA6-CFEC-8C61-3326-A60441F68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D22EFDB-574D-7DED-F4C5-154556AF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6C3BFF-A9F9-EAA0-9661-6E75FB0B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95840F-F264-97F4-8819-869CA2FB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7BDC09-F2C6-8C71-3A5B-B7129CBE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0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3B4413-2B54-5B6B-E9C8-982938A6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5490B64-CE2B-C9E8-0353-2CF3794F7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665E66-F085-A977-DA1F-D5F3538D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78D4F3-5427-6427-3BF7-9F694E30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3D7474-CFE5-6844-882E-DE670282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50ACFB1-2DCA-F1D0-5657-000994830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A9AC950-4104-8A0A-7042-510B47B57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ED0D311-E537-1CC8-1C60-E85386E2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56AD63-1576-43BF-8AA5-ADFC4EF8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D3C067-B04A-A2FE-5A16-4B58F99B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39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32F9A4-A7A9-DEE4-2DB5-02228340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1970B6-077A-D7FD-F99D-69247E64E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0383E6A-5DC3-1F34-99EB-2B5C3678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A3D0D4-1355-E04E-96EA-8A2E1601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2C4368-690F-11BD-3D93-C4922180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0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8D52CE-512D-2FE4-BB27-48B3E3E5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5B671E-D73C-F633-D301-D574B727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E0C2C39-609A-825F-E88E-ACB16556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B126A00-FE05-E637-1D6A-39EBF0A1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A7A0D3-9004-6412-DCF4-F9118800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2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DD9A2A-4014-6BE7-4D01-E41C5574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38FBB32-B315-D100-431A-A96DF9D1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DBEC72-E6F4-CCA0-73A8-F8EC70F9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D73E242-4AC5-1EEC-51A0-91E190D8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FB6D07-C1DA-3570-41DC-243BFE0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0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C78980-4386-958F-F411-13C38AF5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BA3A98-F775-AF78-DA87-2FDB26873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1F73FDC-DCDB-55DC-A666-1DC621105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FEAF17-D6A5-0723-2C2F-E67CD3F4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258560E-8283-5631-CD70-528D38C0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6FA9F63-A772-7114-9803-1905FA69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7B7BAF-58C9-97C9-5E0B-A8DF6214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F81DA8-8324-A5FE-12A8-359327B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D3638EC-BA54-38A9-28CF-D788072C6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E7A154E-62BF-21C0-BE74-C0B81EB2D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03D716E-7DD6-1A4B-108A-EB5D14D56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82CE648-388C-AFAD-A4BC-39D7DC04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F27A51C-CD2C-1D57-F26C-F7775CD9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AAD4A43-0118-17B4-EF86-4AFD8ED2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0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40CCEE-C2F4-97CD-7F64-A84158D5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8616790-D93F-A235-89C3-94389A87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9BE766A-E986-E698-061D-86BDDE54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E22A2F0-119A-B180-822E-58C6E8A4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0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3269C2B-4231-8F55-EE9C-F685379F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C6B3FAD-08BA-C2AC-9A4D-DEA362C6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53F8D5-69F3-0AF7-A8ED-BD57283C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D2E04B-47FF-FEC1-03C7-1011CAA9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84102A-8604-EA80-904E-563F2F836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043BD6E-AED8-A1DE-8689-267B0773C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FC6A14-24E7-F621-213D-CB2E36A2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772C345-05C8-14FE-31D9-CBA44EAF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B1D328B-8B10-902D-9799-78561AF5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7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19E1B4-24FF-F19D-08E2-8B0EBE92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42F3BD0-5104-7A0F-EAC6-49CCC70AE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8F20A0-3460-8EAA-F1FF-106E59F71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7DFAD2-C9F3-9DE2-D535-D2918A5D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E93112-B426-E71B-EA2F-2FD4D6B6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B6446CE-E06F-7C05-E4BD-CA3EF3EE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9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C97BC2D-387D-9324-511D-2919652F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5B1864-7C0E-2CED-1C04-DAA14F1F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52CCB0-7DB4-961D-2DD0-C1C4C79C3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89F9F-1660-4DF3-B653-2155BC1A42F5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B598E4F-3AD9-030F-0B3A-B7BE7832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535B7-DE1D-4426-EA83-DD86AC4E6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tal Signs Line">
            <a:extLst>
              <a:ext uri="{FF2B5EF4-FFF2-40B4-BE49-F238E27FC236}">
                <a16:creationId xmlns:a16="http://schemas.microsoft.com/office/drawing/2014/main" xmlns="" id="{B93B72AF-9700-8693-4FEA-096B02854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B37C95-5DE1-D7F5-6525-4F1667640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5200">
                <a:solidFill>
                  <a:srgbClr val="FFFFFF"/>
                </a:solidFill>
              </a:rPr>
              <a:t>A Parallel Algorithm Template for Updating Single-Source Shortest Paths in Large-Scale Dynamic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41715C1-3A02-D6B4-F451-846465409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Anas Bin Rashid 22i-0907</a:t>
            </a:r>
          </a:p>
          <a:p>
            <a:r>
              <a:rPr lang="en-US" sz="2200" dirty="0">
                <a:solidFill>
                  <a:srgbClr val="FFFFFF"/>
                </a:solidFill>
              </a:rPr>
              <a:t>Amna Tahir 22i-9885</a:t>
            </a:r>
          </a:p>
          <a:p>
            <a:r>
              <a:rPr lang="en-US" sz="2200" dirty="0">
                <a:solidFill>
                  <a:srgbClr val="FFFFFF"/>
                </a:solidFill>
              </a:rPr>
              <a:t>Hasnain Akhtar 22i-1241</a:t>
            </a:r>
          </a:p>
        </p:txBody>
      </p:sp>
    </p:spTree>
    <p:extLst>
      <p:ext uri="{BB962C8B-B14F-4D97-AF65-F5344CB8AC3E}">
        <p14:creationId xmlns:p14="http://schemas.microsoft.com/office/powerpoint/2010/main" val="34077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20D5D19D-0789-4518-B5DC-D47ADF69D2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5E630-530B-A5BA-F316-0EB92D48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800"/>
              <a:t>Technical Details: Step 2 - Update Affected Subgraphs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xmlns="" id="{8B812A48-3EA0-B6BD-880C-0358E246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r="-1" b="4389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91DC6ABD-215C-4EA8-A483-CEF5B99AB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9BABAD0D-7A59-C1C3-9559-FB06CF6E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Updating SSP Trees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AF6A671-C637-4547-85F4-51B6D18813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C575CF26-3D3C-4C5A-A2B7-00432016EF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9413ED5-9ED4-4772-BCE4-2BCAE6B12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4357C93-F0CB-4A1C-8F77-4E90637898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xmlns="" id="{D734C7EF-6396-BC36-133E-FAA783615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26" y="557360"/>
            <a:ext cx="3534522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AD318CC-E2A8-4E27-9548-A047A78999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2CEB46-742F-E9A6-5188-9C31500A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Challenges Addressed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14B560F-9DD7-4302-A60B-EBD3EF59B0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3A9A4357-BD1D-4622-A4FE-766E6AB8DE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1D6966-343E-49AC-A026-D2497E0C3C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C1BBA94-3F40-40AA-8BB9-E69E25E537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FD9A02-AF68-AA9E-0A20-CD632D90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dirty="0"/>
              <a:t>1. Load Balancing</a:t>
            </a:r>
          </a:p>
          <a:p>
            <a:pPr marL="0" indent="0">
              <a:buNone/>
            </a:pPr>
            <a:r>
              <a:rPr lang="en-US" sz="1700" dirty="0"/>
              <a:t>   • Subtrees have different sizes</a:t>
            </a:r>
          </a:p>
          <a:p>
            <a:pPr marL="0" indent="0">
              <a:buNone/>
            </a:pPr>
            <a:r>
              <a:rPr lang="en-US" sz="1700" dirty="0"/>
              <a:t>   • Solution: Dynamic scheduling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2. Synchronization</a:t>
            </a:r>
          </a:p>
          <a:p>
            <a:pPr marL="0" indent="0">
              <a:buNone/>
            </a:pPr>
            <a:r>
              <a:rPr lang="en-US" sz="1700" dirty="0"/>
              <a:t>   • Multiple processors updating same vertices</a:t>
            </a:r>
          </a:p>
          <a:p>
            <a:pPr marL="0" indent="0">
              <a:buNone/>
            </a:pPr>
            <a:r>
              <a:rPr lang="en-US" sz="1700" dirty="0"/>
              <a:t>   • Solution: Iterative updates instead of locks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3. Cycle Prevention</a:t>
            </a:r>
          </a:p>
          <a:p>
            <a:pPr marL="0" indent="0">
              <a:buNone/>
            </a:pPr>
            <a:r>
              <a:rPr lang="en-US" sz="1700" dirty="0"/>
              <a:t>   • Parallel edge insertions can create cycles</a:t>
            </a:r>
          </a:p>
          <a:p>
            <a:pPr marL="0" indent="0">
              <a:buNone/>
            </a:pPr>
            <a:r>
              <a:rPr lang="en-US" sz="1700" dirty="0"/>
              <a:t>   • Solution: Process deletion-affected vertices first</a:t>
            </a:r>
          </a:p>
        </p:txBody>
      </p:sp>
    </p:spTree>
    <p:extLst>
      <p:ext uri="{BB962C8B-B14F-4D97-AF65-F5344CB8AC3E}">
        <p14:creationId xmlns:p14="http://schemas.microsoft.com/office/powerpoint/2010/main" val="334409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ee&#10;&#10;AI-generated content may be incorrect.">
            <a:extLst>
              <a:ext uri="{FF2B5EF4-FFF2-40B4-BE49-F238E27FC236}">
                <a16:creationId xmlns:a16="http://schemas.microsoft.com/office/drawing/2014/main" xmlns="" id="{65665ABC-EC5F-812F-CDFE-2F434BFE0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548" y="643466"/>
            <a:ext cx="606490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79222A-D30E-1CBA-49D4-CC411B78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Details: Shared-Memory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7AA110-DF06-3DDE-B8D5-E673D0397A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OpenMP-based implementation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Parallelization with #pragma </a:t>
            </a:r>
            <a:r>
              <a:rPr lang="en-US" sz="1900" dirty="0" err="1"/>
              <a:t>omp</a:t>
            </a:r>
            <a:r>
              <a:rPr lang="en-US" sz="1900" dirty="0"/>
              <a:t> parallel for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Dynamic scheduling for load balancing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Asynchronous updates to reduce synchronization overhead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Batch processing for large change sets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ADE6BE7-9D10-8BBB-C480-0491561A3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200" dirty="0" err="1"/>
              <a:t>cpp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#pragma </a:t>
            </a:r>
            <a:r>
              <a:rPr lang="en-US" sz="2200" dirty="0" err="1"/>
              <a:t>omp</a:t>
            </a:r>
            <a:r>
              <a:rPr lang="en-US" sz="2200" dirty="0"/>
              <a:t> parallel schedule(dynamic)</a:t>
            </a:r>
          </a:p>
          <a:p>
            <a:pPr marL="0" indent="0">
              <a:buNone/>
            </a:pPr>
            <a:r>
              <a:rPr lang="en-US" sz="2200" dirty="0"/>
              <a:t>for (v ? V) {</a:t>
            </a:r>
          </a:p>
          <a:p>
            <a:pPr marL="0" indent="0">
              <a:buNone/>
            </a:pPr>
            <a:r>
              <a:rPr lang="en-US" sz="2200" dirty="0"/>
              <a:t>  if (Affected[v] == True) {</a:t>
            </a:r>
          </a:p>
          <a:p>
            <a:pPr marL="0" indent="0">
              <a:buNone/>
            </a:pPr>
            <a:r>
              <a:rPr lang="en-US" sz="2200" dirty="0"/>
              <a:t>    // Process affected vertex and its neighbors</a:t>
            </a:r>
          </a:p>
          <a:p>
            <a:pPr marL="0" indent="0">
              <a:buNone/>
            </a:pPr>
            <a:r>
              <a:rPr lang="en-US" sz="2200" dirty="0"/>
              <a:t>    // Update distances iteratively</a:t>
            </a:r>
          </a:p>
          <a:p>
            <a:pPr marL="0" indent="0">
              <a:buNone/>
            </a:pPr>
            <a:r>
              <a:rPr lang="en-US" sz="2200" dirty="0"/>
              <a:t> 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AD318CC-E2A8-4E27-9548-A047A78999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914105-8EDD-3447-1713-C8DF9A45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GPU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14B560F-9DD7-4302-A60B-EBD3EF59B0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3A9A4357-BD1D-4622-A4FE-766E6AB8DE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1D6966-343E-49AC-A026-D2497E0C3C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C1BBA94-3F40-40AA-8BB9-E69E25E537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B98988-B66E-8EBF-C475-7B2BF98F4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dirty="0"/>
              <a:t>• CUDA-based implementation</a:t>
            </a:r>
          </a:p>
          <a:p>
            <a:pPr marL="0" indent="0">
              <a:buNone/>
            </a:pPr>
            <a:r>
              <a:rPr lang="en-US" sz="1700" dirty="0"/>
              <a:t>• Novel Vertex-Marking Functional Block (VMFB) approach</a:t>
            </a:r>
          </a:p>
          <a:p>
            <a:pPr marL="0" indent="0">
              <a:buNone/>
            </a:pPr>
            <a:r>
              <a:rPr lang="en-US" sz="1700" dirty="0"/>
              <a:t>• Three steps in VMFB:</a:t>
            </a:r>
          </a:p>
          <a:p>
            <a:pPr marL="0" indent="0">
              <a:buNone/>
            </a:pPr>
            <a:r>
              <a:rPr lang="en-US" sz="1700" dirty="0"/>
              <a:t>  1. Vertex Marking: Parallel operations on vertices</a:t>
            </a:r>
          </a:p>
          <a:p>
            <a:pPr marL="0" indent="0">
              <a:buNone/>
            </a:pPr>
            <a:r>
              <a:rPr lang="en-US" sz="1700" dirty="0"/>
              <a:t>  2. Synchronization: Global barrier</a:t>
            </a:r>
          </a:p>
          <a:p>
            <a:pPr marL="0" indent="0">
              <a:buNone/>
            </a:pPr>
            <a:r>
              <a:rPr lang="en-US" sz="1700" dirty="0"/>
              <a:t>  3. Filter: Collect marked vertices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VMFB(</a:t>
            </a:r>
            <a:r>
              <a:rPr lang="en-US" sz="1700" dirty="0" err="1"/>
              <a:t>Array_operand</a:t>
            </a:r>
            <a:r>
              <a:rPr lang="en-US" sz="1700" dirty="0"/>
              <a:t>, </a:t>
            </a:r>
            <a:r>
              <a:rPr lang="en-US" sz="1700" dirty="0" err="1"/>
              <a:t>Fx</a:t>
            </a:r>
            <a:r>
              <a:rPr lang="en-US" sz="1700" dirty="0"/>
              <a:t>, Flags, P):</a:t>
            </a:r>
          </a:p>
          <a:p>
            <a:pPr marL="0" indent="0">
              <a:buNone/>
            </a:pPr>
            <a:r>
              <a:rPr lang="en-US" sz="1700" dirty="0"/>
              <a:t>  // Allocate threads to each element of </a:t>
            </a:r>
            <a:r>
              <a:rPr lang="en-US" sz="1700" dirty="0" err="1"/>
              <a:t>Array_operand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  // Parallel execution of </a:t>
            </a:r>
            <a:r>
              <a:rPr lang="en-US" sz="1700" dirty="0" err="1"/>
              <a:t>Fx</a:t>
            </a:r>
            <a:r>
              <a:rPr lang="en-US" sz="1700" dirty="0"/>
              <a:t> function</a:t>
            </a:r>
          </a:p>
          <a:p>
            <a:pPr marL="0" indent="0">
              <a:buNone/>
            </a:pPr>
            <a:r>
              <a:rPr lang="en-US" sz="1700" dirty="0"/>
              <a:t>  // Filter marked vertices based on predicate P</a:t>
            </a:r>
          </a:p>
        </p:txBody>
      </p:sp>
    </p:spTree>
    <p:extLst>
      <p:ext uri="{BB962C8B-B14F-4D97-AF65-F5344CB8AC3E}">
        <p14:creationId xmlns:p14="http://schemas.microsoft.com/office/powerpoint/2010/main" val="4117931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AD318CC-E2A8-4E27-9548-A047A78999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C4A7B9-8A30-0267-124C-7A19CDED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Setup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14B560F-9DD7-4302-A60B-EBD3EF59B0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3A9A4357-BD1D-4622-A4FE-766E6AB8DE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1D6966-343E-49AC-A026-D2497E0C3C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C1BBA94-3F40-40AA-8BB9-E69E25E537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EF615C2-0225-0674-AF97-7CF1316C5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700" dirty="0"/>
              <a:t>• Hardware:</a:t>
            </a:r>
          </a:p>
          <a:p>
            <a:pPr marL="0" indent="0">
              <a:buNone/>
            </a:pPr>
            <a:r>
              <a:rPr lang="en-US" sz="1700" dirty="0"/>
              <a:t>  • GPU: NVIDIA Tesla V100 with 32GB memory</a:t>
            </a:r>
          </a:p>
          <a:p>
            <a:pPr marL="0" indent="0">
              <a:buNone/>
            </a:pPr>
            <a:r>
              <a:rPr lang="en-US" sz="1700" dirty="0"/>
              <a:t>  • CPU: Intel Xeon Gold 6148 with 384GB memory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• Datasets:</a:t>
            </a:r>
          </a:p>
          <a:p>
            <a:pPr marL="0" indent="0">
              <a:buNone/>
            </a:pPr>
            <a:r>
              <a:rPr lang="en-US" sz="1700" dirty="0"/>
              <a:t>  • Real-world networks: BHJ, soc-Orkut, LiveJournal</a:t>
            </a:r>
          </a:p>
          <a:p>
            <a:pPr marL="0" indent="0">
              <a:buNone/>
            </a:pPr>
            <a:r>
              <a:rPr lang="en-US" sz="1700" dirty="0"/>
              <a:t>  • Synthetic networks: Graph500, RMAT</a:t>
            </a:r>
          </a:p>
          <a:p>
            <a:pPr marL="0" indent="0">
              <a:buNone/>
            </a:pPr>
            <a:r>
              <a:rPr lang="en-US" sz="1700" dirty="0"/>
              <a:t>  • Sizes: 1.8M-16.7M vertices, 106M-258M edges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• Experiment parameters:</a:t>
            </a:r>
          </a:p>
          <a:p>
            <a:pPr marL="0" indent="0">
              <a:buNone/>
            </a:pPr>
            <a:r>
              <a:rPr lang="en-US" sz="1700" dirty="0"/>
              <a:t>  • 50M and 100M edge changes</a:t>
            </a:r>
          </a:p>
          <a:p>
            <a:pPr marL="0" indent="0">
              <a:buNone/>
            </a:pPr>
            <a:r>
              <a:rPr lang="en-US" sz="1700" dirty="0"/>
              <a:t>  • Various ratios of insertions/deletions</a:t>
            </a:r>
          </a:p>
        </p:txBody>
      </p:sp>
    </p:spTree>
    <p:extLst>
      <p:ext uri="{BB962C8B-B14F-4D97-AF65-F5344CB8AC3E}">
        <p14:creationId xmlns:p14="http://schemas.microsoft.com/office/powerpoint/2010/main" val="363284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AD318CC-E2A8-4E27-9548-A047A78999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09828F-2763-CDB3-226C-0A94E503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GPU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14B560F-9DD7-4302-A60B-EBD3EF59B0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3A9A4357-BD1D-4622-A4FE-766E6AB8DE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1D6966-343E-49AC-A026-D2497E0C3C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C1BBA94-3F40-40AA-8BB9-E69E25E537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869BE48-17C5-273A-21D8-762FBA1BB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• GPU implementation outperforms </a:t>
            </a:r>
            <a:r>
              <a:rPr lang="en-US" sz="2200" dirty="0" err="1"/>
              <a:t>recomputation</a:t>
            </a:r>
            <a:r>
              <a:rPr lang="en-US" sz="2200" dirty="0"/>
              <a:t> (</a:t>
            </a:r>
            <a:r>
              <a:rPr lang="en-US" sz="2200" dirty="0" err="1"/>
              <a:t>Gunrock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 smtClean="0"/>
              <a:t>• </a:t>
            </a:r>
            <a:r>
              <a:rPr lang="en-US" sz="2200" dirty="0"/>
              <a:t>Up to 8.5x speedup for 50M changes</a:t>
            </a:r>
          </a:p>
          <a:p>
            <a:pPr marL="0" indent="0">
              <a:buNone/>
            </a:pPr>
            <a:r>
              <a:rPr lang="en-US" sz="2200" dirty="0" smtClean="0"/>
              <a:t>• </a:t>
            </a:r>
            <a:r>
              <a:rPr lang="en-US" sz="2200" dirty="0"/>
              <a:t>Up to 5.6x speedup for 100M changes</a:t>
            </a:r>
          </a:p>
          <a:p>
            <a:pPr marL="0" indent="0">
              <a:buNone/>
            </a:pPr>
            <a:r>
              <a:rPr lang="en-US" sz="2200" dirty="0"/>
              <a:t>• Best performance when insertion percentage is high (&gt;75%)</a:t>
            </a:r>
          </a:p>
          <a:p>
            <a:pPr marL="0" indent="0">
              <a:buNone/>
            </a:pPr>
            <a:r>
              <a:rPr lang="en-US" sz="2200" dirty="0"/>
              <a:t>• </a:t>
            </a:r>
            <a:r>
              <a:rPr lang="en-US" sz="2200" dirty="0" err="1"/>
              <a:t>Recomputation</a:t>
            </a:r>
            <a:r>
              <a:rPr lang="en-US" sz="2200" dirty="0"/>
              <a:t> becomes more efficient when:</a:t>
            </a:r>
          </a:p>
          <a:p>
            <a:pPr marL="0" indent="0">
              <a:buNone/>
            </a:pPr>
            <a:r>
              <a:rPr lang="en-US" sz="2200" dirty="0" smtClean="0"/>
              <a:t>• </a:t>
            </a:r>
            <a:r>
              <a:rPr lang="en-US" sz="2200" dirty="0"/>
              <a:t>Deletion percentage exceeds 75%</a:t>
            </a:r>
          </a:p>
          <a:p>
            <a:pPr marL="0" indent="0">
              <a:buNone/>
            </a:pPr>
            <a:r>
              <a:rPr lang="en-US" sz="2200" dirty="0" smtClean="0"/>
              <a:t>• </a:t>
            </a:r>
            <a:r>
              <a:rPr lang="en-US" sz="2200" dirty="0"/>
              <a:t>Changes affect &gt;50%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348516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AD318CC-E2A8-4E27-9548-A047A78999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E89073-591A-FB70-F8F4-B2015219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Shared-Memory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14B560F-9DD7-4302-A60B-EBD3EF59B0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3A9A4357-BD1D-4622-A4FE-766E6AB8DE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1D6966-343E-49AC-A026-D2497E0C3C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C1BBA94-3F40-40AA-8BB9-E69E25E537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02E0AA-F750-DDA6-7C5B-8FDBF68F8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• Shared-memory implementation outperforms </a:t>
            </a:r>
            <a:r>
              <a:rPr lang="en-US" sz="2200" dirty="0" err="1"/>
              <a:t>recomputation</a:t>
            </a:r>
            <a:r>
              <a:rPr lang="en-US" sz="2200" dirty="0"/>
              <a:t> (Galois)</a:t>
            </a:r>
          </a:p>
          <a:p>
            <a:pPr marL="0" indent="0">
              <a:buNone/>
            </a:pPr>
            <a:r>
              <a:rPr lang="en-US" sz="2200" dirty="0"/>
              <a:t>  • Up to 5x speedup</a:t>
            </a:r>
          </a:p>
          <a:p>
            <a:pPr marL="0" indent="0">
              <a:buNone/>
            </a:pPr>
            <a:r>
              <a:rPr lang="en-US" sz="2200" dirty="0"/>
              <a:t>• Good scalability with increasing thread counts</a:t>
            </a:r>
          </a:p>
          <a:p>
            <a:pPr marL="0" indent="0">
              <a:buNone/>
            </a:pPr>
            <a:r>
              <a:rPr lang="en-US" sz="2200" dirty="0"/>
              <a:t>• Asynchronous updates improve performance</a:t>
            </a:r>
          </a:p>
          <a:p>
            <a:pPr marL="0" indent="0">
              <a:buNone/>
            </a:pPr>
            <a:r>
              <a:rPr lang="en-US" sz="2200" dirty="0"/>
              <a:t>• Batch processing shows performance gains on higher thread counts</a:t>
            </a:r>
          </a:p>
          <a:p>
            <a:pPr marL="0" indent="0">
              <a:buNone/>
            </a:pPr>
            <a:r>
              <a:rPr lang="en-US" sz="2200" dirty="0"/>
              <a:t>• Performance decreases when &gt;80% of nodes are affected</a:t>
            </a:r>
          </a:p>
        </p:txBody>
      </p:sp>
    </p:spTree>
    <p:extLst>
      <p:ext uri="{BB962C8B-B14F-4D97-AF65-F5344CB8AC3E}">
        <p14:creationId xmlns:p14="http://schemas.microsoft.com/office/powerpoint/2010/main" val="2121645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CB27F-9AAA-40C2-5F69-452CDD57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54677" cy="1325563"/>
          </a:xfrm>
        </p:spPr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9C9AC5-93CB-2454-FCA6-EC9F3357BD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/>
              <a:t>• The parallel update algorithm is effective when:</a:t>
            </a:r>
          </a:p>
          <a:p>
            <a:pPr marL="0" indent="0">
              <a:buNone/>
            </a:pPr>
            <a:r>
              <a:rPr lang="en-US"/>
              <a:t>  • Changes affect &lt;80% of the network</a:t>
            </a:r>
          </a:p>
          <a:p>
            <a:pPr marL="0" indent="0">
              <a:buNone/>
            </a:pPr>
            <a:r>
              <a:rPr lang="en-US"/>
              <a:t>  • Insertion percentage is high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• Performance factors:</a:t>
            </a:r>
          </a:p>
          <a:p>
            <a:pPr marL="0" indent="0">
              <a:buNone/>
            </a:pPr>
            <a:r>
              <a:rPr lang="en-US"/>
              <a:t>  • Network structure</a:t>
            </a:r>
          </a:p>
          <a:p>
            <a:pPr marL="0" indent="0">
              <a:buNone/>
            </a:pPr>
            <a:r>
              <a:rPr lang="en-US"/>
              <a:t>  • Location of changes</a:t>
            </a:r>
          </a:p>
          <a:p>
            <a:pPr marL="0" indent="0">
              <a:buNone/>
            </a:pPr>
            <a:r>
              <a:rPr lang="en-US"/>
              <a:t>  • Ratio of insertions to deletions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• When to use recomputation:</a:t>
            </a:r>
          </a:p>
          <a:p>
            <a:pPr marL="0" indent="0">
              <a:buNone/>
            </a:pPr>
            <a:r>
              <a:rPr lang="en-US"/>
              <a:t>  • High deletion percentage (&gt;75%)</a:t>
            </a:r>
          </a:p>
          <a:p>
            <a:pPr marL="0" indent="0">
              <a:buNone/>
            </a:pPr>
            <a:r>
              <a:rPr lang="en-US"/>
              <a:t>  • Changes affect majority of network</a:t>
            </a:r>
            <a:endParaRPr lang="en-US" dirty="0"/>
          </a:p>
        </p:txBody>
      </p:sp>
      <p:pic>
        <p:nvPicPr>
          <p:cNvPr id="6" name="Content Placeholder 5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xmlns="" id="{FA76BA09-8005-6CBD-95CE-C414B7A357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961669"/>
            <a:ext cx="5181600" cy="2376819"/>
          </a:xfr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xmlns="" id="{49E4DF50-8944-BB4C-3C1A-CC968865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874" y="3505576"/>
            <a:ext cx="3017782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73F3B5-9A0F-341D-7DBE-76673ED8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91878B3-A858-BD31-313C-FB76EBEC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65" r="42884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503BFE4-729B-D9D0-C17B-501E6AF112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716957F-2416-9AD8-21DD-F6DB96D26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 Novel framework for updating SSSP in dynamic networks</a:t>
            </a:r>
          </a:p>
          <a:p>
            <a:r>
              <a:rPr lang="en-US" sz="2000"/>
              <a:t> Platform-independent parallel approach</a:t>
            </a:r>
          </a:p>
          <a:p>
            <a:r>
              <a:rPr lang="en-US" sz="2000"/>
              <a:t> Identifies and updates only affected portions of the network</a:t>
            </a:r>
          </a:p>
          <a:p>
            <a:r>
              <a:rPr lang="en-US" sz="2000"/>
              <a:t> Implemented for both shared-memory and GPU platforms</a:t>
            </a:r>
          </a:p>
          <a:p>
            <a:r>
              <a:rPr lang="en-US" sz="2000"/>
              <a:t> Significant speedup over recomputing from scratch</a:t>
            </a:r>
          </a:p>
        </p:txBody>
      </p:sp>
    </p:spTree>
    <p:extLst>
      <p:ext uri="{BB962C8B-B14F-4D97-AF65-F5344CB8AC3E}">
        <p14:creationId xmlns:p14="http://schemas.microsoft.com/office/powerpoint/2010/main" val="324439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AE4A9D-5F66-1F50-4489-424577A1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	More Results</a:t>
            </a:r>
          </a:p>
        </p:txBody>
      </p:sp>
      <p:pic>
        <p:nvPicPr>
          <p:cNvPr id="6" name="Content Placeholder 5" descr="A group of different colored lines&#10;&#10;AI-generated content may be incorrect.">
            <a:extLst>
              <a:ext uri="{FF2B5EF4-FFF2-40B4-BE49-F238E27FC236}">
                <a16:creationId xmlns:a16="http://schemas.microsoft.com/office/drawing/2014/main" xmlns="" id="{87CD99CF-51D7-0703-C54A-A198A509C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6" y="1962661"/>
            <a:ext cx="5181600" cy="2752960"/>
          </a:xfrm>
        </p:spPr>
      </p:pic>
      <p:pic>
        <p:nvPicPr>
          <p:cNvPr id="8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xmlns="" id="{199E5751-7B20-1DB1-C8B5-9CE18940F8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78" y="2089353"/>
            <a:ext cx="2994920" cy="2499577"/>
          </a:xfrm>
        </p:spPr>
      </p:pic>
      <p:pic>
        <p:nvPicPr>
          <p:cNvPr id="10" name="Picture 9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xmlns="" id="{59D35AFD-A94E-4A1A-1369-41A1B98C2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13" y="4808709"/>
            <a:ext cx="3063505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3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B6CDA21F-E7AF-4C75-8395-33F58D5B0E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9F4D99-D52D-A30B-EFBC-785D9485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Parallelization Strategy Proposal: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44F150-4F5B-DC15-3D93-12D81E16D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>• Combine three technologies:</a:t>
            </a:r>
          </a:p>
          <a:p>
            <a:pPr marL="0" indent="0">
              <a:buNone/>
            </a:pPr>
            <a:r>
              <a:rPr lang="en-US" sz="1900" dirty="0"/>
              <a:t>  1. MPI for inter-node communication</a:t>
            </a:r>
          </a:p>
          <a:p>
            <a:pPr marL="0" indent="0">
              <a:buNone/>
            </a:pPr>
            <a:r>
              <a:rPr lang="en-US" sz="1900" dirty="0"/>
              <a:t>  2. OpenMP for intra-node parallelism</a:t>
            </a:r>
          </a:p>
          <a:p>
            <a:pPr marL="0" indent="0">
              <a:buNone/>
            </a:pPr>
            <a:r>
              <a:rPr lang="en-US" sz="1900" dirty="0"/>
              <a:t>  3. METIS for graph partitioning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• Leverage the paper's two-step approach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• Add distributed processing capabilities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262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B6CDA21F-E7AF-4C75-8395-33F58D5B0E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4100E5-C019-3FDE-E073-39B0BFDA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Parallelization Strategy: METIS Graph Partitioning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399615-27B2-EFC9-604D-FE05EFA42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• Use METIS to partition initial graph into P subgraphs</a:t>
            </a:r>
          </a:p>
          <a:p>
            <a:pPr marL="0" indent="0">
              <a:buNone/>
            </a:pPr>
            <a:r>
              <a:rPr lang="en-US" sz="2400" dirty="0"/>
              <a:t>• Balance vertex count while minimizing edge cuts</a:t>
            </a:r>
          </a:p>
          <a:p>
            <a:pPr marL="0" indent="0">
              <a:buNone/>
            </a:pPr>
            <a:r>
              <a:rPr lang="en-US" sz="2400" dirty="0"/>
              <a:t>• Partition strategy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 smtClean="0"/>
              <a:t>  • </a:t>
            </a:r>
            <a:r>
              <a:rPr lang="en-US" sz="2400" dirty="0"/>
              <a:t>Vertex weights based on degree or computational load</a:t>
            </a:r>
          </a:p>
          <a:p>
            <a:pPr marL="0" indent="0">
              <a:buNone/>
            </a:pPr>
            <a:r>
              <a:rPr lang="en-US" sz="2400" dirty="0" smtClean="0"/>
              <a:t>• </a:t>
            </a:r>
            <a:r>
              <a:rPr lang="en-US" sz="2400" dirty="0"/>
              <a:t>Focus on minimizing SSSP tree edge cuts</a:t>
            </a:r>
          </a:p>
          <a:p>
            <a:pPr marL="0" indent="0">
              <a:buNone/>
            </a:pPr>
            <a:r>
              <a:rPr lang="en-US" sz="2400" dirty="0"/>
              <a:t>• Consider dynamic repartitioning for large batches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6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F72921-276A-306D-9827-04B2B542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Parallelization Strategy: MPI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6A8AD81-8D11-8030-EDA4-00EDCD5A51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Each MPI process manages one partition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Ghost vertices at partition boundaries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Message-passing protocol: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Local computation phase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Communication phase for boundary vertices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Repeat until global convergence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Distribute changed edges to relevant partitions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Aggregate results through MPI reduction operations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2F30BF3-14EA-FECB-73A6-AE89667D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08523" cy="466725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400" b="1" dirty="0"/>
              <a:t>// MPI pseudo-code</a:t>
            </a:r>
          </a:p>
          <a:p>
            <a:pPr marL="0" indent="0">
              <a:buNone/>
            </a:pPr>
            <a:r>
              <a:rPr lang="en-US" sz="3400" b="1" dirty="0" err="1"/>
              <a:t>MPI_Init</a:t>
            </a:r>
            <a:r>
              <a:rPr lang="en-US" sz="3400" b="1" dirty="0"/>
              <a:t>(&amp;</a:t>
            </a:r>
            <a:r>
              <a:rPr lang="en-US" sz="3400" b="1" dirty="0" err="1"/>
              <a:t>argc</a:t>
            </a:r>
            <a:r>
              <a:rPr lang="en-US" sz="3400" b="1" dirty="0"/>
              <a:t>, &amp;</a:t>
            </a:r>
            <a:r>
              <a:rPr lang="en-US" sz="3400" b="1" dirty="0" err="1"/>
              <a:t>argv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r>
              <a:rPr lang="en-US" sz="3400" b="1" dirty="0" err="1"/>
              <a:t>MPI_Comm_rank</a:t>
            </a:r>
            <a:r>
              <a:rPr lang="en-US" sz="3400" b="1" dirty="0"/>
              <a:t>(MPI_COMM_WORLD, &amp;rank);</a:t>
            </a:r>
          </a:p>
          <a:p>
            <a:pPr marL="0" indent="0">
              <a:buNone/>
            </a:pPr>
            <a:r>
              <a:rPr lang="en-US" sz="3400" b="1" dirty="0" err="1"/>
              <a:t>MPI_Comm_size</a:t>
            </a:r>
            <a:r>
              <a:rPr lang="en-US" sz="3400" b="1" dirty="0"/>
              <a:t>(MPI_COMM_WORLD, &amp;size);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// Distribute graph with METIS</a:t>
            </a:r>
          </a:p>
          <a:p>
            <a:pPr marL="0" indent="0">
              <a:buNone/>
            </a:pPr>
            <a:r>
              <a:rPr lang="en-US" sz="3400" b="1" dirty="0" err="1"/>
              <a:t>local_graph</a:t>
            </a:r>
            <a:r>
              <a:rPr lang="en-US" sz="3400" b="1" dirty="0"/>
              <a:t> = </a:t>
            </a:r>
            <a:r>
              <a:rPr lang="en-US" sz="3400" b="1" dirty="0" err="1"/>
              <a:t>distribute_graph</a:t>
            </a:r>
            <a:r>
              <a:rPr lang="en-US" sz="3400" b="1" dirty="0"/>
              <a:t>(</a:t>
            </a:r>
            <a:r>
              <a:rPr lang="en-US" sz="3400" b="1" dirty="0" err="1"/>
              <a:t>global_graph</a:t>
            </a:r>
            <a:r>
              <a:rPr lang="en-US" sz="3400" b="1" dirty="0"/>
              <a:t>, rank, size);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do {</a:t>
            </a:r>
          </a:p>
          <a:p>
            <a:pPr marL="0" indent="0">
              <a:buNone/>
            </a:pPr>
            <a:r>
              <a:rPr lang="en-US" sz="3400" b="1" dirty="0"/>
              <a:t>  // Local computation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local_changes</a:t>
            </a:r>
            <a:r>
              <a:rPr lang="en-US" sz="3400" b="1" dirty="0"/>
              <a:t> = </a:t>
            </a:r>
            <a:r>
              <a:rPr lang="en-US" sz="3400" b="1" dirty="0" err="1"/>
              <a:t>update_SSSP_local</a:t>
            </a:r>
            <a:r>
              <a:rPr lang="en-US" sz="3400" b="1" dirty="0"/>
              <a:t>(</a:t>
            </a:r>
            <a:r>
              <a:rPr lang="en-US" sz="3400" b="1" dirty="0" err="1"/>
              <a:t>local_graph</a:t>
            </a:r>
            <a:r>
              <a:rPr lang="en-US" sz="3400" b="1" dirty="0"/>
              <a:t>, </a:t>
            </a:r>
            <a:r>
              <a:rPr lang="en-US" sz="3400" b="1" dirty="0" err="1"/>
              <a:t>local_changes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  // Exchange boundary information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exchange_boundary_info</a:t>
            </a:r>
            <a:r>
              <a:rPr lang="en-US" sz="3400" b="1" dirty="0"/>
              <a:t>(</a:t>
            </a:r>
            <a:r>
              <a:rPr lang="en-US" sz="3400" b="1" dirty="0" err="1"/>
              <a:t>local_changes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  // Check global convergence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MPI_Allreduce</a:t>
            </a:r>
            <a:r>
              <a:rPr lang="en-US" sz="3400" b="1" dirty="0"/>
              <a:t>(&amp;</a:t>
            </a:r>
            <a:r>
              <a:rPr lang="en-US" sz="3400" b="1" dirty="0" err="1"/>
              <a:t>local_converged</a:t>
            </a:r>
            <a:r>
              <a:rPr lang="en-US" sz="3400" b="1" dirty="0"/>
              <a:t>, &amp;</a:t>
            </a:r>
            <a:r>
              <a:rPr lang="en-US" sz="3400" b="1" dirty="0" err="1"/>
              <a:t>global_converged</a:t>
            </a:r>
            <a:r>
              <a:rPr lang="en-US" sz="3400" b="1" dirty="0"/>
              <a:t>, 1, </a:t>
            </a:r>
          </a:p>
          <a:p>
            <a:pPr marL="0" indent="0">
              <a:buNone/>
            </a:pPr>
            <a:r>
              <a:rPr lang="en-US" sz="3400" b="1" dirty="0"/>
              <a:t>                MPI_INT, MPI_MIN, MPI_COMM_WORLD);</a:t>
            </a:r>
          </a:p>
          <a:p>
            <a:pPr marL="0" indent="0">
              <a:buNone/>
            </a:pPr>
            <a:r>
              <a:rPr lang="en-US" sz="3400" b="1" dirty="0"/>
              <a:t>} while (!</a:t>
            </a:r>
            <a:r>
              <a:rPr lang="en-US" sz="3400" b="1" dirty="0" err="1"/>
              <a:t>global_converged</a:t>
            </a:r>
            <a:r>
              <a:rPr lang="en-US" sz="3400" b="1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1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4960EC-FE44-F222-941E-DE98E9E9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Parallelization Strategy: OpenMP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36C8A55-9390-79BD-6629-E626AA06F4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Thread pool management with #pragma </a:t>
            </a:r>
            <a:r>
              <a:rPr lang="en-US" sz="6400" dirty="0" err="1"/>
              <a:t>omp</a:t>
            </a:r>
            <a:r>
              <a:rPr lang="en-US" sz="6400" dirty="0"/>
              <a:t> parallel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Dynamic scheduling for load balancing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Thread-local storage for intermediate results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Asynchronous updates with configurable levels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Batch processing implementation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Minimal use of atomic operations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CFD7DFA-6878-DCDB-838F-077A95D8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90535" cy="466725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400" dirty="0"/>
              <a:t>// OpenMP pseudo-code for Step 2</a:t>
            </a:r>
          </a:p>
          <a:p>
            <a:pPr marL="0" indent="0">
              <a:buNone/>
            </a:pPr>
            <a:r>
              <a:rPr lang="en-US" sz="4400" dirty="0"/>
              <a:t>#pragma </a:t>
            </a:r>
            <a:r>
              <a:rPr lang="en-US" sz="4400" dirty="0" err="1"/>
              <a:t>omp</a:t>
            </a:r>
            <a:r>
              <a:rPr lang="en-US" sz="4400" dirty="0"/>
              <a:t> parallel</a:t>
            </a:r>
          </a:p>
          <a:p>
            <a:pPr marL="0" indent="0">
              <a:buNone/>
            </a:pPr>
            <a:r>
              <a:rPr lang="en-US" sz="4400" dirty="0"/>
              <a:t>{</a:t>
            </a:r>
          </a:p>
          <a:p>
            <a:pPr marL="0" indent="0">
              <a:buNone/>
            </a:pPr>
            <a:r>
              <a:rPr lang="en-US" sz="4400" dirty="0"/>
              <a:t>  while (</a:t>
            </a:r>
            <a:r>
              <a:rPr lang="en-US" sz="4400" dirty="0" err="1"/>
              <a:t>global_changes</a:t>
            </a:r>
            <a:r>
              <a:rPr lang="en-US" sz="4400" dirty="0"/>
              <a:t>) {</a:t>
            </a:r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for schedule(dynamic)</a:t>
            </a:r>
          </a:p>
          <a:p>
            <a:pPr marL="0" indent="0">
              <a:buNone/>
            </a:pPr>
            <a:r>
              <a:rPr lang="en-US" sz="4400" dirty="0"/>
              <a:t>    for (int v = 0; v &lt; </a:t>
            </a:r>
            <a:r>
              <a:rPr lang="en-US" sz="4400" dirty="0" err="1"/>
              <a:t>num_vertices</a:t>
            </a:r>
            <a:r>
              <a:rPr lang="en-US" sz="4400" dirty="0"/>
              <a:t>; v++) {</a:t>
            </a:r>
          </a:p>
          <a:p>
            <a:pPr marL="0" indent="0">
              <a:buNone/>
            </a:pPr>
            <a:r>
              <a:rPr lang="en-US" sz="4400" dirty="0"/>
              <a:t>      if (Affected[v]) {</a:t>
            </a:r>
          </a:p>
          <a:p>
            <a:pPr marL="0" indent="0">
              <a:buNone/>
            </a:pPr>
            <a:r>
              <a:rPr lang="en-US" sz="4400" dirty="0"/>
              <a:t>        // Process affected vertex and its neighbors</a:t>
            </a:r>
          </a:p>
          <a:p>
            <a:pPr marL="0" indent="0">
              <a:buNone/>
            </a:pPr>
            <a:r>
              <a:rPr lang="en-US" sz="4400" dirty="0"/>
              <a:t>        // Update distances iteratively</a:t>
            </a:r>
          </a:p>
          <a:p>
            <a:pPr marL="0" indent="0">
              <a:buNone/>
            </a:pPr>
            <a:r>
              <a:rPr lang="en-US" sz="4400" dirty="0"/>
              <a:t>      }</a:t>
            </a:r>
          </a:p>
          <a:p>
            <a:pPr marL="0" indent="0">
              <a:buNone/>
            </a:pPr>
            <a:r>
              <a:rPr lang="en-US" sz="4400" dirty="0"/>
              <a:t>    }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barrier</a:t>
            </a:r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single</a:t>
            </a:r>
          </a:p>
          <a:p>
            <a:pPr marL="0" indent="0">
              <a:buNone/>
            </a:pPr>
            <a:r>
              <a:rPr lang="en-US" sz="4400" dirty="0"/>
              <a:t>    {</a:t>
            </a:r>
          </a:p>
          <a:p>
            <a:pPr marL="0" indent="0">
              <a:buNone/>
            </a:pPr>
            <a:r>
              <a:rPr lang="en-US" sz="4400" dirty="0"/>
              <a:t>      </a:t>
            </a:r>
            <a:r>
              <a:rPr lang="en-US" sz="4400" dirty="0" err="1"/>
              <a:t>global_changes</a:t>
            </a:r>
            <a:r>
              <a:rPr lang="en-US" sz="4400" dirty="0"/>
              <a:t> = </a:t>
            </a:r>
            <a:r>
              <a:rPr lang="en-US" sz="4400" dirty="0" err="1"/>
              <a:t>check_for_changes</a:t>
            </a:r>
            <a:r>
              <a:rPr lang="en-US" sz="4400" dirty="0"/>
              <a:t>();</a:t>
            </a:r>
          </a:p>
          <a:p>
            <a:pPr marL="0" indent="0">
              <a:buNone/>
            </a:pPr>
            <a:r>
              <a:rPr lang="en-US" sz="4400" dirty="0"/>
              <a:t>    }</a:t>
            </a:r>
          </a:p>
          <a:p>
            <a:pPr marL="0" indent="0">
              <a:buNone/>
            </a:pPr>
            <a:r>
              <a:rPr lang="en-US" sz="4400" dirty="0"/>
              <a:t>  }</a:t>
            </a:r>
          </a:p>
          <a:p>
            <a:pPr marL="0" indent="0">
              <a:buNone/>
            </a:pPr>
            <a:r>
              <a:rPr lang="en-US" sz="44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4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xmlns="" id="{3ECBE1F1-D69B-4AFA-ABD5-8E41720EF6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B2C0752-7E8A-72BF-1023-79AC79DE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01" r="20885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603A6265-E10C-4B85-9C20-E75FCAF9CC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8A39DB-76B4-14CB-F7D3-3D322104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/>
              <a:t>Parallelization Strategy: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0E045C-6CF3-34D2-15BF-20C1AC5C0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/>
              <a:t>• Hierarchical parallelism:</a:t>
            </a:r>
          </a:p>
          <a:p>
            <a:pPr marL="0" indent="0">
              <a:buNone/>
            </a:pPr>
            <a:r>
              <a:rPr lang="en-US" sz="1900" dirty="0"/>
              <a:t>  • MPI for distributed memory across nodes</a:t>
            </a:r>
          </a:p>
          <a:p>
            <a:pPr marL="0" indent="0">
              <a:buNone/>
            </a:pPr>
            <a:r>
              <a:rPr lang="en-US" sz="1900" dirty="0"/>
              <a:t>  • OpenMP for shared memory within nodes</a:t>
            </a:r>
          </a:p>
          <a:p>
            <a:pPr marL="0" indent="0">
              <a:buNone/>
            </a:pPr>
            <a:r>
              <a:rPr lang="en-US" sz="1900" dirty="0"/>
              <a:t>• Data partitioning optimized with METIS</a:t>
            </a:r>
          </a:p>
          <a:p>
            <a:pPr marL="0" indent="0">
              <a:buNone/>
            </a:pPr>
            <a:r>
              <a:rPr lang="en-US" sz="1900" dirty="0"/>
              <a:t>• Communication optimization:</a:t>
            </a:r>
          </a:p>
          <a:p>
            <a:pPr marL="0" indent="0">
              <a:buNone/>
            </a:pPr>
            <a:r>
              <a:rPr lang="en-US" sz="1900" dirty="0"/>
              <a:t>  • Minimize messages at partition boundaries</a:t>
            </a:r>
          </a:p>
          <a:p>
            <a:pPr marL="0" indent="0">
              <a:buNone/>
            </a:pPr>
            <a:r>
              <a:rPr lang="en-US" sz="1900" dirty="0"/>
              <a:t>  • Batch updates for efficiency</a:t>
            </a:r>
          </a:p>
          <a:p>
            <a:pPr marL="0" indent="0">
              <a:buNone/>
            </a:pPr>
            <a:r>
              <a:rPr lang="en-US" sz="1900" dirty="0"/>
              <a:t>• Scale out to multiple nodes while maintaining algorithm correctness</a:t>
            </a:r>
          </a:p>
        </p:txBody>
      </p:sp>
    </p:spTree>
    <p:extLst>
      <p:ext uri="{BB962C8B-B14F-4D97-AF65-F5344CB8AC3E}">
        <p14:creationId xmlns:p14="http://schemas.microsoft.com/office/powerpoint/2010/main" val="3217069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xmlns="" id="{3ECBE1F1-D69B-4AFA-ABD5-8E41720EF6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9FBFB13-2DC4-0B62-3D71-0799A604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 r="4437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603A6265-E10C-4B85-9C20-E75FCAF9CC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2BC4C-E910-2ACD-BF83-F2DC365F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/>
              <a:t>Implementation Challenges &amp;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29D3813-7657-4B80-7C06-D61F3485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600" dirty="0"/>
              <a:t>• Cross-Partition Updates:</a:t>
            </a:r>
          </a:p>
          <a:p>
            <a:pPr marL="0" indent="0">
              <a:buNone/>
            </a:pPr>
            <a:r>
              <a:rPr lang="en-US" sz="1600" dirty="0"/>
              <a:t>  - Solution: Ghost vertices + communication protocol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Load Balancing:</a:t>
            </a:r>
          </a:p>
          <a:p>
            <a:pPr marL="0" indent="0">
              <a:buNone/>
            </a:pPr>
            <a:r>
              <a:rPr lang="en-US" sz="1600" dirty="0"/>
              <a:t>  - Solution: Dynamic assignment of partitions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Synchronization:</a:t>
            </a:r>
          </a:p>
          <a:p>
            <a:pPr marL="0" indent="0">
              <a:buNone/>
            </a:pPr>
            <a:r>
              <a:rPr lang="en-US" sz="1600" dirty="0"/>
              <a:t>  - Solution: Adapt iterative convergence approach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Memory Management:</a:t>
            </a:r>
          </a:p>
          <a:p>
            <a:pPr marL="0" indent="0">
              <a:buNone/>
            </a:pPr>
            <a:r>
              <a:rPr lang="en-US" sz="1600" dirty="0"/>
              <a:t>  - Solution: Efficient data structures for distributed memory</a:t>
            </a:r>
          </a:p>
        </p:txBody>
      </p:sp>
    </p:spTree>
    <p:extLst>
      <p:ext uri="{BB962C8B-B14F-4D97-AF65-F5344CB8AC3E}">
        <p14:creationId xmlns:p14="http://schemas.microsoft.com/office/powerpoint/2010/main" val="1359076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675196-929F-E77C-D345-D6E13744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&amp;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7761A92-3AA3-76CC-4C20-BD27F0588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• Paper presents an efficient parallel framework for SSSP updates in dynamic networks</a:t>
            </a:r>
          </a:p>
          <a:p>
            <a:pPr marL="0" indent="0">
              <a:buNone/>
            </a:pPr>
            <a:r>
              <a:rPr lang="en-US" dirty="0"/>
              <a:t>• Significant performance improvement over </a:t>
            </a:r>
            <a:r>
              <a:rPr lang="en-US" dirty="0" err="1"/>
              <a:t>recomputation</a:t>
            </a:r>
            <a:r>
              <a:rPr lang="en-US" dirty="0"/>
              <a:t> approaches</a:t>
            </a:r>
          </a:p>
          <a:p>
            <a:pPr marL="0" indent="0">
              <a:buNone/>
            </a:pPr>
            <a:r>
              <a:rPr lang="en-US" dirty="0"/>
              <a:t>• Our implementation will:</a:t>
            </a:r>
          </a:p>
          <a:p>
            <a:pPr marL="0" indent="0">
              <a:buNone/>
            </a:pPr>
            <a:r>
              <a:rPr lang="en-US" dirty="0"/>
              <a:t>  • Extend to distributed memory with MPI</a:t>
            </a:r>
          </a:p>
          <a:p>
            <a:pPr marL="0" indent="0">
              <a:buNone/>
            </a:pPr>
            <a:r>
              <a:rPr lang="en-US" dirty="0"/>
              <a:t>  • Optimize partitioning with METIS</a:t>
            </a:r>
          </a:p>
          <a:p>
            <a:pPr marL="0" indent="0">
              <a:buNone/>
            </a:pPr>
            <a:r>
              <a:rPr lang="en-US" dirty="0"/>
              <a:t>  • Maintain correctness and performance benefits</a:t>
            </a:r>
          </a:p>
          <a:p>
            <a:pPr marL="0" indent="0">
              <a:buNone/>
            </a:pPr>
            <a:r>
              <a:rPr lang="en-US" dirty="0"/>
              <a:t>• Key challenges:</a:t>
            </a:r>
          </a:p>
          <a:p>
            <a:pPr marL="0" indent="0">
              <a:buNone/>
            </a:pPr>
            <a:r>
              <a:rPr lang="en-US" dirty="0"/>
              <a:t>  • Boundary vertex communication</a:t>
            </a:r>
          </a:p>
          <a:p>
            <a:pPr marL="0" indent="0">
              <a:buNone/>
            </a:pPr>
            <a:r>
              <a:rPr lang="en-US" dirty="0"/>
              <a:t>  • Load balancing across partitions</a:t>
            </a:r>
          </a:p>
          <a:p>
            <a:pPr marL="0" indent="0">
              <a:buNone/>
            </a:pPr>
            <a:r>
              <a:rPr lang="en-US" dirty="0"/>
              <a:t>  • Efficient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975863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3363022-C969-41E9-8EB2-E4C94908C1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D1AD6B3-BE88-4CEB-BA17-790657CC47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1F933D-DBF7-F3B9-CEBB-07137F07D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773834-8F74-6D58-471A-57F2C728B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Questions?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xmlns="" id="{E44E5D5A-9B22-8F33-7FDC-F926D3193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9D1390B-7E13-4B4F-9CB2-391063412E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9E720206-AA49-4786-A932-A2650DE091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C72F6EE6-EDE9-45A5-8F6D-02B9B7CB2C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C093DC50-3BD7-46B1-A300-CD207E152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50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B6CDA21F-E7AF-4C75-8395-33F58D5B0E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E1C45F0-260A-458C-96ED-C1F6D21512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A6604B49-AD5C-4590-B051-06C8222ECD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743ECCAF-29C5-4537-947C-7EA1292463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D49787B-8DE6-4467-AD0A-8DECC6E0C2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5B0017B-2ECA-49AF-B397-DC140825DF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3C655-17F2-D256-A1C7-47C209A2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Addressed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CF1BAF6-AD41-4082-B212-8A1F9A2E87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xmlns="" id="{E505035A-90E0-1157-B8C9-0E392B8A48A1}"/>
              </a:ext>
            </a:extLst>
          </p:cNvPr>
          <p:cNvGraphicFramePr/>
          <p:nvPr/>
        </p:nvGraphicFramePr>
        <p:xfrm>
          <a:off x="1045028" y="3017522"/>
          <a:ext cx="9941319" cy="312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460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112A5B-2733-D8F0-F394-ED4E0294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xmlns="" id="{B7F7AD85-0DDC-FF70-859E-5ACF9BE668F7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54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5A1C71-0E28-3756-9BFD-567E00C3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SSSP Computation - Basics</a:t>
            </a:r>
          </a:p>
        </p:txBody>
      </p:sp>
      <p:pic>
        <p:nvPicPr>
          <p:cNvPr id="13" name="Picture 12" descr="A network formed by white dots">
            <a:extLst>
              <a:ext uri="{FF2B5EF4-FFF2-40B4-BE49-F238E27FC236}">
                <a16:creationId xmlns:a16="http://schemas.microsoft.com/office/drawing/2014/main" xmlns="" id="{865EAE9C-9221-9787-1EB0-87C145EC8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164" r="-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503BFE4-729B-D9D0-C17B-501E6AF112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154FBFE-0BBA-B261-588D-48756E851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SSSP computes shortest paths from source to all vertices</a:t>
            </a:r>
          </a:p>
          <a:p>
            <a:r>
              <a:rPr lang="en-US" sz="2000" dirty="0"/>
              <a:t> Output is a spanning tree (SSSP tree)</a:t>
            </a:r>
          </a:p>
          <a:p>
            <a:r>
              <a:rPr lang="en-US" sz="2000" dirty="0"/>
              <a:t> Classical algorithms:</a:t>
            </a:r>
          </a:p>
          <a:p>
            <a:pPr lvl="1"/>
            <a:r>
              <a:rPr lang="en-US" sz="1600" dirty="0"/>
              <a:t>  Dijkstra's algorithm: O(|E| + |</a:t>
            </a:r>
            <a:r>
              <a:rPr lang="en-US" sz="1600" dirty="0" err="1"/>
              <a:t>V|log|V</a:t>
            </a:r>
            <a:r>
              <a:rPr lang="en-US" sz="1600" dirty="0"/>
              <a:t>|)</a:t>
            </a:r>
          </a:p>
          <a:p>
            <a:pPr lvl="1"/>
            <a:r>
              <a:rPr lang="en-US" sz="1600" dirty="0"/>
              <a:t>  Bellman-Ford algorithm</a:t>
            </a:r>
          </a:p>
          <a:p>
            <a:pPr lvl="1"/>
            <a:r>
              <a:rPr lang="en-US" sz="1600" dirty="0"/>
              <a:t>Sequential update algorithms exist</a:t>
            </a:r>
          </a:p>
          <a:p>
            <a:pPr lvl="1"/>
            <a:r>
              <a:rPr lang="en-US" sz="1600" dirty="0"/>
              <a:t>  Limited scalability for large networks</a:t>
            </a:r>
          </a:p>
        </p:txBody>
      </p:sp>
    </p:spTree>
    <p:extLst>
      <p:ext uri="{BB962C8B-B14F-4D97-AF65-F5344CB8AC3E}">
        <p14:creationId xmlns:p14="http://schemas.microsoft.com/office/powerpoint/2010/main" val="321611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771263-CF95-F2D4-3098-A11AF4EC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Key Contributions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xmlns="" id="{E4D2DA70-0C3F-2974-FB89-1399B5978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94" r="1687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503BFE4-729B-D9D0-C17B-501E6AF112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F2A776-7D56-4C97-2D17-DB525370A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/>
              <a:t>1. Platform-independent parallel framework for SSSP updates</a:t>
            </a:r>
          </a:p>
          <a:p>
            <a:pPr marL="0"/>
            <a:r>
              <a:rPr lang="en-US" sz="1700"/>
              <a:t>2. Rooted tree-based data structure for efficient updates</a:t>
            </a:r>
          </a:p>
          <a:p>
            <a:pPr marL="0"/>
            <a:r>
              <a:rPr lang="en-US" sz="1700"/>
              <a:t>3. Novel techniques for synchronization and load balancing</a:t>
            </a:r>
          </a:p>
          <a:p>
            <a:pPr marL="0"/>
            <a:r>
              <a:rPr lang="en-US" sz="1700"/>
              <a:t>4. Implementations for both:</a:t>
            </a:r>
          </a:p>
          <a:p>
            <a:pPr marL="0"/>
            <a:r>
              <a:rPr lang="en-US" sz="1700"/>
              <a:t>    Shared-memory (OpenMP)</a:t>
            </a:r>
          </a:p>
          <a:p>
            <a:pPr marL="0"/>
            <a:r>
              <a:rPr lang="en-US" sz="1700"/>
              <a:t>    GPU (CUDA)</a:t>
            </a:r>
          </a:p>
          <a:p>
            <a:pPr marL="0"/>
            <a:r>
              <a:rPr lang="en-US" sz="1700"/>
              <a:t>5. Handles changes in batches for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43962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DBF61EA3-B236-439E-9C0B-340980D56B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956C2D-3DEE-9C9D-8AC3-E02BDCDC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Algorithm Overview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8FAF094-D087-493F-8DF9-A486C2D6BB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D7C88D8-5509-4514-925A-9CE148E5CB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7275593D-F75E-4426-AE3E-2CDEFD228D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659831F-0D9A-4C63-9EBB-8435B85A44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112F8D4-D9A0-5FF6-78E3-AC4F7AE84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 Two-step approach:</a:t>
            </a:r>
          </a:p>
          <a:p>
            <a:pPr marL="228600" lvl="1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/>
              <a:t>1. Identify subgraphs affected by </a:t>
            </a:r>
            <a:r>
              <a:rPr lang="en-US" sz="2000" dirty="0" smtClean="0"/>
              <a:t>changes	</a:t>
            </a:r>
          </a:p>
          <a:p>
            <a:pPr marL="228600" lvl="1" indent="0">
              <a:buNone/>
            </a:pPr>
            <a:r>
              <a:rPr lang="en-US" sz="2000" dirty="0" smtClean="0"/>
              <a:t> </a:t>
            </a:r>
            <a:r>
              <a:rPr lang="en-US" sz="2400" dirty="0" smtClean="0"/>
              <a:t> </a:t>
            </a:r>
            <a:r>
              <a:rPr lang="en-US" sz="2400" dirty="0"/>
              <a:t>2. Update affected subgraphs to create new SSSP </a:t>
            </a:r>
            <a:r>
              <a:rPr lang="en-US" sz="2400" dirty="0" smtClean="0"/>
              <a:t>tree</a:t>
            </a:r>
            <a:endParaRPr lang="en-US" sz="2400" dirty="0"/>
          </a:p>
          <a:p>
            <a:pPr marL="0"/>
            <a:r>
              <a:rPr lang="en-US" sz="2400" dirty="0" smtClean="0"/>
              <a:t> </a:t>
            </a:r>
            <a:r>
              <a:rPr lang="en-US" sz="2400" dirty="0"/>
              <a:t>Data structures:</a:t>
            </a:r>
          </a:p>
          <a:p>
            <a:pPr marL="0"/>
            <a:r>
              <a:rPr lang="en-US" sz="2400" dirty="0" smtClean="0"/>
              <a:t> </a:t>
            </a:r>
            <a:r>
              <a:rPr lang="en-US" sz="2400" dirty="0"/>
              <a:t>SSSP tree as adjacency list</a:t>
            </a:r>
          </a:p>
          <a:p>
            <a:pPr marL="0"/>
            <a:r>
              <a:rPr lang="en-US" sz="2400" dirty="0" smtClean="0"/>
              <a:t> </a:t>
            </a:r>
            <a:r>
              <a:rPr lang="en-US" sz="2400" dirty="0"/>
              <a:t>Per vertex: Parent, Distance, Affected flags</a:t>
            </a:r>
          </a:p>
        </p:txBody>
      </p:sp>
    </p:spTree>
    <p:extLst>
      <p:ext uri="{BB962C8B-B14F-4D97-AF65-F5344CB8AC3E}">
        <p14:creationId xmlns:p14="http://schemas.microsoft.com/office/powerpoint/2010/main" val="330743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275D6C10-B5A7-4715-803E-0501C9C2CC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3D58B1-C3C4-49E0-1971-FE8237B4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SSSP Updation in Dynamic Networks</a:t>
            </a:r>
          </a:p>
        </p:txBody>
      </p:sp>
      <p:pic>
        <p:nvPicPr>
          <p:cNvPr id="5" name="Content Placeholder 4" descr="A diagram of steps with blue and green squares">
            <a:extLst>
              <a:ext uri="{FF2B5EF4-FFF2-40B4-BE49-F238E27FC236}">
                <a16:creationId xmlns:a16="http://schemas.microsoft.com/office/drawing/2014/main" xmlns="" id="{3A5E850F-C939-78BE-92C1-F0079C9F2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47" y="557189"/>
            <a:ext cx="4517214" cy="55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13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47942995-B07F-4636-9A06-C6A104B26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50E833-290F-F8FA-B645-B5ED8ED2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Step 1 - Identify Affected Vertices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32D8612-31EB-44CF-A1D0-14FD4C7054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F19A4A0F-1B59-4DB0-9764-D10936E987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399A70F-F8CD-4992-9EF5-6CF15472E7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48F4FEDC-6D80-458C-A665-075D9B9500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81933D1-5615-42C7-9C0B-4EB7105CCE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9C9EAEA-39D0-4B0E-A0EB-51E7B26740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white paper with black text and white text&#10;&#10;AI-generated content may be incorrect.">
            <a:extLst>
              <a:ext uri="{FF2B5EF4-FFF2-40B4-BE49-F238E27FC236}">
                <a16:creationId xmlns:a16="http://schemas.microsoft.com/office/drawing/2014/main" xmlns="" id="{CDAC4E1C-17DB-01BE-EED1-CB65AA74F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705045"/>
            <a:ext cx="5536001" cy="53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8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1311</Words>
  <Application>Microsoft Office PowerPoint</Application>
  <PresentationFormat>Custom</PresentationFormat>
  <Paragraphs>235</Paragraphs>
  <Slides>28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A Parallel Algorithm Template for Updating Single-Source Shortest Paths in Large-Scale Dynamic Networks</vt:lpstr>
      <vt:lpstr>Overview</vt:lpstr>
      <vt:lpstr>Problem Addressed</vt:lpstr>
      <vt:lpstr>Background</vt:lpstr>
      <vt:lpstr>SSSP Computation - Basics</vt:lpstr>
      <vt:lpstr>Key Contributions</vt:lpstr>
      <vt:lpstr>Technical Details: Algorithm Overview</vt:lpstr>
      <vt:lpstr>SSSP Updation in Dynamic Networks</vt:lpstr>
      <vt:lpstr>Technical Details: Step 1 - Identify Affected Vertices</vt:lpstr>
      <vt:lpstr>Technical Details: Step 2 - Update Affected Subgraphs</vt:lpstr>
      <vt:lpstr>Updating SSP Trees</vt:lpstr>
      <vt:lpstr>Technical Details: Challenges Addressed</vt:lpstr>
      <vt:lpstr>PowerPoint Presentation</vt:lpstr>
      <vt:lpstr>Technical Details: Shared-Memory Implementation</vt:lpstr>
      <vt:lpstr>Technical Details: GPU Implementation</vt:lpstr>
      <vt:lpstr>Experimental Results: Setup</vt:lpstr>
      <vt:lpstr>Experimental Results: GPU Implementation</vt:lpstr>
      <vt:lpstr>Experimental Results: Shared-Memory Implementation</vt:lpstr>
      <vt:lpstr>Results Summary</vt:lpstr>
      <vt:lpstr> More Results</vt:lpstr>
      <vt:lpstr>Parallelization Strategy Proposal: Overview</vt:lpstr>
      <vt:lpstr>Parallelization Strategy: METIS Graph Partitioning</vt:lpstr>
      <vt:lpstr>Parallelization Strategy: MPI Implementation</vt:lpstr>
      <vt:lpstr>Parallelization Strategy: OpenMP Implementation</vt:lpstr>
      <vt:lpstr>Parallelization Strategy: Integration</vt:lpstr>
      <vt:lpstr>Implementation Challenges &amp; Solutions</vt:lpstr>
      <vt:lpstr>Conclusion &amp; Next Steps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Parallel Algorithm Template for Updating Single-Source Shortest Paths in Large-Scale Dynamic Networks</dc:title>
  <dc:creator>M. Husnain</dc:creator>
  <cp:lastModifiedBy>fizajameel</cp:lastModifiedBy>
  <cp:revision>4</cp:revision>
  <dcterms:created xsi:type="dcterms:W3CDTF">2025-04-15T16:53:41Z</dcterms:created>
  <dcterms:modified xsi:type="dcterms:W3CDTF">2025-04-16T12:35:42Z</dcterms:modified>
</cp:coreProperties>
</file>